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8" r:id="rId10"/>
    <p:sldId id="601" r:id="rId11"/>
    <p:sldId id="614" r:id="rId12"/>
    <p:sldId id="613" r:id="rId13"/>
    <p:sldId id="602" r:id="rId14"/>
    <p:sldId id="607" r:id="rId15"/>
    <p:sldId id="605" r:id="rId16"/>
    <p:sldId id="606" r:id="rId17"/>
    <p:sldId id="612" r:id="rId18"/>
    <p:sldId id="621" r:id="rId19"/>
    <p:sldId id="622" r:id="rId20"/>
    <p:sldId id="572" r:id="rId21"/>
    <p:sldId id="573" r:id="rId22"/>
    <p:sldId id="575" r:id="rId23"/>
    <p:sldId id="579" r:id="rId24"/>
    <p:sldId id="580" r:id="rId25"/>
    <p:sldId id="581" r:id="rId26"/>
    <p:sldId id="589" r:id="rId27"/>
    <p:sldId id="632" r:id="rId28"/>
    <p:sldId id="564" r:id="rId29"/>
    <p:sldId id="317" r:id="rId30"/>
    <p:sldId id="321" r:id="rId31"/>
    <p:sldId id="329" r:id="rId32"/>
    <p:sldId id="566" r:id="rId33"/>
    <p:sldId id="326" r:id="rId34"/>
    <p:sldId id="548" r:id="rId35"/>
    <p:sldId id="635" r:id="rId36"/>
    <p:sldId id="340" r:id="rId37"/>
    <p:sldId id="342" r:id="rId38"/>
    <p:sldId id="626" r:id="rId39"/>
    <p:sldId id="627" r:id="rId40"/>
    <p:sldId id="637" r:id="rId41"/>
    <p:sldId id="639" r:id="rId42"/>
    <p:sldId id="643" r:id="rId43"/>
    <p:sldId id="642" r:id="rId44"/>
    <p:sldId id="641" r:id="rId45"/>
    <p:sldId id="551" r:id="rId46"/>
    <p:sldId id="267" r:id="rId47"/>
  </p:sldIdLst>
  <p:sldSz cx="12192000" cy="6858000"/>
  <p:notesSz cx="6858000" cy="9144000"/>
  <p:custDataLst>
    <p:tags r:id="rId49"/>
  </p:custDataLst>
  <p:defaultTextStyle>
    <a:defPPr>
      <a:defRPr lang="ru-RU">
        <a:effectLst/>
      </a:defRPr>
    </a:defPPr>
    <a:lvl1pPr marL="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effectLst/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313C89A-B226-4335-8957-B01F99D900E4}">
          <p14:sldIdLst>
            <p14:sldId id="256"/>
          </p14:sldIdLst>
        </p14:section>
        <p14:section name="Раздел без заголовка" id="{B3B5AC2E-EFAA-4573-9E2A-F438610BCA74}">
          <p14:sldIdLst>
            <p14:sldId id="258"/>
            <p14:sldId id="259"/>
            <p14:sldId id="260"/>
            <p14:sldId id="261"/>
            <p14:sldId id="262"/>
            <p14:sldId id="263"/>
            <p14:sldId id="265"/>
            <p14:sldId id="268"/>
            <p14:sldId id="601"/>
            <p14:sldId id="614"/>
            <p14:sldId id="613"/>
            <p14:sldId id="602"/>
            <p14:sldId id="607"/>
            <p14:sldId id="605"/>
            <p14:sldId id="606"/>
            <p14:sldId id="612"/>
            <p14:sldId id="621"/>
            <p14:sldId id="622"/>
            <p14:sldId id="572"/>
            <p14:sldId id="573"/>
            <p14:sldId id="575"/>
            <p14:sldId id="579"/>
            <p14:sldId id="580"/>
            <p14:sldId id="581"/>
            <p14:sldId id="589"/>
            <p14:sldId id="632"/>
            <p14:sldId id="564"/>
            <p14:sldId id="317"/>
            <p14:sldId id="321"/>
            <p14:sldId id="329"/>
            <p14:sldId id="566"/>
            <p14:sldId id="326"/>
            <p14:sldId id="548"/>
            <p14:sldId id="635"/>
            <p14:sldId id="340"/>
            <p14:sldId id="342"/>
            <p14:sldId id="626"/>
            <p14:sldId id="627"/>
            <p14:sldId id="637"/>
            <p14:sldId id="639"/>
            <p14:sldId id="643"/>
            <p14:sldId id="642"/>
            <p14:sldId id="641"/>
            <p14:sldId id="551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67" userDrawn="1">
          <p15:clr>
            <a:srgbClr val="A4A3A4"/>
          </p15:clr>
        </p15:guide>
        <p15:guide id="2" pos="4407" userDrawn="1">
          <p15:clr>
            <a:srgbClr val="A4A3A4"/>
          </p15:clr>
        </p15:guide>
        <p15:guide id="3" pos="3681" userDrawn="1">
          <p15:clr>
            <a:srgbClr val="A4A3A4"/>
          </p15:clr>
        </p15:guide>
        <p15:guide id="4" orient="horz" pos="2976" userDrawn="1">
          <p15:clr>
            <a:srgbClr val="A4A3A4"/>
          </p15:clr>
        </p15:guide>
        <p15:guide id="5" pos="3069" userDrawn="1">
          <p15:clr>
            <a:srgbClr val="A4A3A4"/>
          </p15:clr>
        </p15:guide>
        <p15:guide id="6" orient="horz" pos="2546" userDrawn="1">
          <p15:clr>
            <a:srgbClr val="A4A3A4"/>
          </p15:clr>
        </p15:guide>
        <p15:guide id="7" orient="horz" pos="1185" userDrawn="1">
          <p15:clr>
            <a:srgbClr val="A4A3A4"/>
          </p15:clr>
        </p15:guide>
        <p15:guide id="8" orient="horz" pos="227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ария Ключникова" initials="МК" lastIdx="0" clrIdx="0">
    <p:extLst>
      <p:ext uri="{19B8F6BF-5375-455C-9EA6-DF929625EA0E}">
        <p15:presenceInfo xmlns:p15="http://schemas.microsoft.com/office/powerpoint/2012/main" userId="S-1-5-21-3622223830-3554828901-3994811437-19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C6C"/>
    <a:srgbClr val="953B45"/>
    <a:srgbClr val="7B3985"/>
    <a:srgbClr val="B50857"/>
    <a:srgbClr val="980123"/>
    <a:srgbClr val="8D002F"/>
    <a:srgbClr val="AC002B"/>
    <a:srgbClr val="F50029"/>
    <a:srgbClr val="FE0325"/>
    <a:srgbClr val="AB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02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200" y="1008"/>
      </p:cViewPr>
      <p:guideLst>
        <p:guide orient="horz" pos="867"/>
        <p:guide pos="4407"/>
        <p:guide pos="3681"/>
        <p:guide orient="horz" pos="2976"/>
        <p:guide pos="3069"/>
        <p:guide orient="horz" pos="2546"/>
        <p:guide orient="horz" pos="1185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effectLst/>
        </p:spPr>
        <p:txBody>
          <a:bodyPr vert="horz" lIns="91440" tIns="45720" rIns="91440" bIns="45720" rtlCol="0"/>
          <a:lstStyle>
            <a:lvl1pPr algn="l">
              <a:defRPr sz="1200">
                <a:effectLst/>
              </a:defRPr>
            </a:lvl1pPr>
          </a:lstStyle>
          <a:p>
            <a:endParaRPr lang="ru-RU">
              <a:effectLst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effectLst/>
        </p:spPr>
        <p:txBody>
          <a:bodyPr vert="horz" lIns="91440" tIns="45720" rIns="91440" bIns="45720" rtlCol="0"/>
          <a:lstStyle>
            <a:lvl1pPr algn="r">
              <a:defRPr sz="1200">
                <a:effectLst/>
              </a:defRPr>
            </a:lvl1pPr>
          </a:lstStyle>
          <a:p>
            <a:fld id="{73F8FF2A-27DC-473B-B4D7-CF0FA2A3F151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  <a:effectLst/>
        </p:spPr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effectLst/>
        </p:spPr>
        <p:txBody>
          <a:bodyPr vert="horz" lIns="91440" tIns="45720" rIns="91440" bIns="45720" rtlCol="0"/>
          <a:lstStyle/>
          <a:p>
            <a:pPr lvl="0"/>
            <a:r>
              <a:rPr lang="ru-RU">
                <a:effectLst/>
              </a:rPr>
              <a:t>Образец текста</a:t>
            </a:r>
          </a:p>
          <a:p>
            <a:pPr lvl="1"/>
            <a:r>
              <a:rPr lang="ru-RU">
                <a:effectLst/>
              </a:rPr>
              <a:t>Второй уровень</a:t>
            </a:r>
          </a:p>
          <a:p>
            <a:pPr lvl="2"/>
            <a:r>
              <a:rPr lang="ru-RU">
                <a:effectLst/>
              </a:rPr>
              <a:t>Третий уровень</a:t>
            </a:r>
          </a:p>
          <a:p>
            <a:pPr lvl="3"/>
            <a:r>
              <a:rPr lang="ru-RU">
                <a:effectLst/>
              </a:rPr>
              <a:t>Четвертый уровень</a:t>
            </a:r>
          </a:p>
          <a:p>
            <a:pPr lvl="4"/>
            <a:r>
              <a:rPr lang="ru-RU">
                <a:effectLst/>
              </a:rPr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effectLst/>
        </p:spPr>
        <p:txBody>
          <a:bodyPr vert="horz" lIns="91440" tIns="45720" rIns="91440" bIns="45720" rtlCol="0" anchor="b"/>
          <a:lstStyle>
            <a:lvl1pPr algn="l">
              <a:defRPr sz="1200">
                <a:effectLst/>
              </a:defRPr>
            </a:lvl1pPr>
          </a:lstStyle>
          <a:p>
            <a:endParaRPr lang="ru-RU">
              <a:effectLst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effectLst/>
        </p:spPr>
        <p:txBody>
          <a:bodyPr vert="horz" lIns="91440" tIns="45720" rIns="91440" bIns="45720" rtlCol="0" anchor="b"/>
          <a:lstStyle>
            <a:lvl1pPr algn="r">
              <a:defRPr sz="1200">
                <a:effectLst/>
              </a:defRPr>
            </a:lvl1pPr>
          </a:lstStyle>
          <a:p>
            <a:fld id="{40818FD0-1C7D-4BAF-8D79-0E800CA0646F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3325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effectLst/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effectLst/>
        </p:spPr>
        <p:txBody>
          <a:bodyPr/>
          <a:lstStyle/>
          <a:p>
            <a:fld id="{7D94E9ED-C41B-45FB-ACB2-5314DB4F1A23}" type="slidenum">
              <a:rPr lang="ru-RU" smtClean="0">
                <a:effectLst/>
              </a:rPr>
              <a:t>45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300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effectLst/>
        </p:spPr>
        <p:txBody>
          <a:bodyPr anchor="b"/>
          <a:lstStyle>
            <a:lvl1pPr algn="ctr">
              <a:defRPr sz="6000">
                <a:effectLst/>
              </a:defRPr>
            </a:lvl1pPr>
          </a:lstStyle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/>
          <a:lstStyle>
            <a:lvl1pPr marL="0" indent="0" algn="ctr">
              <a:buNone/>
              <a:defRPr sz="2400">
                <a:effectLst/>
              </a:defRPr>
            </a:lvl1pPr>
            <a:lvl2pPr marL="457200" indent="0" algn="ctr">
              <a:buNone/>
              <a:defRPr sz="2000">
                <a:effectLst/>
              </a:defRPr>
            </a:lvl2pPr>
            <a:lvl3pPr marL="914400" indent="0" algn="ctr">
              <a:buNone/>
              <a:defRPr sz="1800">
                <a:effectLst/>
              </a:defRPr>
            </a:lvl3pPr>
            <a:lvl4pPr marL="1371600" indent="0" algn="ctr">
              <a:buNone/>
              <a:defRPr sz="1600">
                <a:effectLst/>
              </a:defRPr>
            </a:lvl4pPr>
            <a:lvl5pPr marL="1828800" indent="0" algn="ctr">
              <a:buNone/>
              <a:defRPr sz="1600">
                <a:effectLst/>
              </a:defRPr>
            </a:lvl5pPr>
            <a:lvl6pPr marL="2286000" indent="0" algn="ctr">
              <a:buNone/>
              <a:defRPr sz="1600">
                <a:effectLst/>
              </a:defRPr>
            </a:lvl6pPr>
            <a:lvl7pPr marL="2743200" indent="0" algn="ctr">
              <a:buNone/>
              <a:defRPr sz="1600">
                <a:effectLst/>
              </a:defRPr>
            </a:lvl7pPr>
            <a:lvl8pPr marL="3200400" indent="0" algn="ctr">
              <a:buNone/>
              <a:defRPr sz="1600">
                <a:effectLst/>
              </a:defRPr>
            </a:lvl8pPr>
            <a:lvl9pPr marL="3657600" indent="0" algn="ctr">
              <a:buNone/>
              <a:defRPr sz="1600">
                <a:effectLst/>
              </a:defRPr>
            </a:lvl9pPr>
          </a:lstStyle>
          <a:p>
            <a:r>
              <a:rPr lang="ru-RU">
                <a:effectLst/>
              </a:rPr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236385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effectLst/>
        </p:spPr>
        <p:txBody>
          <a:bodyPr vert="eaVert"/>
          <a:lstStyle/>
          <a:p>
            <a:pPr lvl="0"/>
            <a:r>
              <a:rPr lang="ru-RU">
                <a:effectLst/>
              </a:rPr>
              <a:t>Образец текста</a:t>
            </a:r>
          </a:p>
          <a:p>
            <a:pPr lvl="1"/>
            <a:r>
              <a:rPr lang="ru-RU">
                <a:effectLst/>
              </a:rPr>
              <a:t>Второй уровень</a:t>
            </a:r>
          </a:p>
          <a:p>
            <a:pPr lvl="2"/>
            <a:r>
              <a:rPr lang="ru-RU">
                <a:effectLst/>
              </a:rPr>
              <a:t>Третий уровень</a:t>
            </a:r>
          </a:p>
          <a:p>
            <a:pPr lvl="3"/>
            <a:r>
              <a:rPr lang="ru-RU">
                <a:effectLst/>
              </a:rPr>
              <a:t>Четвертый уровень</a:t>
            </a:r>
          </a:p>
          <a:p>
            <a:pPr lvl="4"/>
            <a:r>
              <a:rPr lang="ru-RU">
                <a:effectLst/>
              </a:rPr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047415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effectLst/>
        </p:spPr>
        <p:txBody>
          <a:bodyPr vert="eaVert"/>
          <a:lstStyle/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effectLst/>
        </p:spPr>
        <p:txBody>
          <a:bodyPr vert="eaVert"/>
          <a:lstStyle/>
          <a:p>
            <a:pPr lvl="0"/>
            <a:r>
              <a:rPr lang="ru-RU">
                <a:effectLst/>
              </a:rPr>
              <a:t>Образец текста</a:t>
            </a:r>
          </a:p>
          <a:p>
            <a:pPr lvl="1"/>
            <a:r>
              <a:rPr lang="ru-RU">
                <a:effectLst/>
              </a:rPr>
              <a:t>Второй уровень</a:t>
            </a:r>
          </a:p>
          <a:p>
            <a:pPr lvl="2"/>
            <a:r>
              <a:rPr lang="ru-RU">
                <a:effectLst/>
              </a:rPr>
              <a:t>Третий уровень</a:t>
            </a:r>
          </a:p>
          <a:p>
            <a:pPr lvl="3"/>
            <a:r>
              <a:rPr lang="ru-RU">
                <a:effectLst/>
              </a:rPr>
              <a:t>Четвертый уровень</a:t>
            </a:r>
          </a:p>
          <a:p>
            <a:pPr lvl="4"/>
            <a:r>
              <a:rPr lang="ru-RU">
                <a:effectLst/>
              </a:rPr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484787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664657" y="1847850"/>
            <a:ext cx="4689143" cy="4351338"/>
          </a:xfrm>
          <a:effectLst/>
        </p:spPr>
        <p:txBody>
          <a:bodyPr/>
          <a:lstStyle>
            <a:lvl1pPr marL="0" indent="0">
              <a:buNone/>
              <a:defRPr>
                <a:effectLst/>
              </a:defRPr>
            </a:lvl1pPr>
          </a:lstStyle>
          <a:p>
            <a:pPr lvl="0"/>
            <a:endParaRPr lang="ru-RU">
              <a:effectLst/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13034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effectLst/>
        </p:spPr>
        <p:txBody>
          <a:bodyPr anchor="b"/>
          <a:lstStyle>
            <a:lvl1pPr>
              <a:defRPr sz="6000">
                <a:effectLst/>
              </a:defRPr>
            </a:lvl1pPr>
          </a:lstStyle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effectLst/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effectLst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effectLst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effectLst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effectLst/>
              </a:defRPr>
            </a:lvl9pPr>
          </a:lstStyle>
          <a:p>
            <a:pPr lvl="0"/>
            <a:r>
              <a:rPr lang="ru-RU">
                <a:effectLst/>
              </a:rPr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075526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/>
        </p:spPr>
        <p:txBody>
          <a:bodyPr/>
          <a:lstStyle/>
          <a:p>
            <a:pPr lvl="0"/>
            <a:r>
              <a:rPr lang="ru-RU">
                <a:effectLst/>
              </a:rPr>
              <a:t>Образец текста</a:t>
            </a:r>
          </a:p>
          <a:p>
            <a:pPr lvl="1"/>
            <a:r>
              <a:rPr lang="ru-RU">
                <a:effectLst/>
              </a:rPr>
              <a:t>Второй уровень</a:t>
            </a:r>
          </a:p>
          <a:p>
            <a:pPr lvl="2"/>
            <a:r>
              <a:rPr lang="ru-RU">
                <a:effectLst/>
              </a:rPr>
              <a:t>Третий уровень</a:t>
            </a:r>
          </a:p>
          <a:p>
            <a:pPr lvl="3"/>
            <a:r>
              <a:rPr lang="ru-RU">
                <a:effectLst/>
              </a:rPr>
              <a:t>Четвертый уровень</a:t>
            </a:r>
          </a:p>
          <a:p>
            <a:pPr lvl="4"/>
            <a:r>
              <a:rPr lang="ru-RU">
                <a:effectLst/>
              </a:rPr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/>
        </p:spPr>
        <p:txBody>
          <a:bodyPr/>
          <a:lstStyle/>
          <a:p>
            <a:pPr lvl="0"/>
            <a:r>
              <a:rPr lang="ru-RU">
                <a:effectLst/>
              </a:rPr>
              <a:t>Образец текста</a:t>
            </a:r>
          </a:p>
          <a:p>
            <a:pPr lvl="1"/>
            <a:r>
              <a:rPr lang="ru-RU">
                <a:effectLst/>
              </a:rPr>
              <a:t>Второй уровень</a:t>
            </a:r>
          </a:p>
          <a:p>
            <a:pPr lvl="2"/>
            <a:r>
              <a:rPr lang="ru-RU">
                <a:effectLst/>
              </a:rPr>
              <a:t>Третий уровень</a:t>
            </a:r>
          </a:p>
          <a:p>
            <a:pPr lvl="3"/>
            <a:r>
              <a:rPr lang="ru-RU">
                <a:effectLst/>
              </a:rPr>
              <a:t>Четвертый уровень</a:t>
            </a:r>
          </a:p>
          <a:p>
            <a:pPr lvl="4"/>
            <a:r>
              <a:rPr lang="ru-RU">
                <a:effectLst/>
              </a:rPr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500839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effectLst/>
        </p:spPr>
        <p:txBody>
          <a:bodyPr/>
          <a:lstStyle/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effectLst/>
        </p:spPr>
        <p:txBody>
          <a:bodyPr anchor="b"/>
          <a:lstStyle>
            <a:lvl1pPr marL="0" indent="0">
              <a:buNone/>
              <a:defRPr sz="2400" b="1">
                <a:effectLst/>
              </a:defRPr>
            </a:lvl1pPr>
            <a:lvl2pPr marL="457200" indent="0">
              <a:buNone/>
              <a:defRPr sz="2000" b="1">
                <a:effectLst/>
              </a:defRPr>
            </a:lvl2pPr>
            <a:lvl3pPr marL="914400" indent="0">
              <a:buNone/>
              <a:defRPr sz="1800" b="1">
                <a:effectLst/>
              </a:defRPr>
            </a:lvl3pPr>
            <a:lvl4pPr marL="1371600" indent="0">
              <a:buNone/>
              <a:defRPr sz="1600" b="1">
                <a:effectLst/>
              </a:defRPr>
            </a:lvl4pPr>
            <a:lvl5pPr marL="1828800" indent="0">
              <a:buNone/>
              <a:defRPr sz="1600" b="1">
                <a:effectLst/>
              </a:defRPr>
            </a:lvl5pPr>
            <a:lvl6pPr marL="2286000" indent="0">
              <a:buNone/>
              <a:defRPr sz="1600" b="1">
                <a:effectLst/>
              </a:defRPr>
            </a:lvl6pPr>
            <a:lvl7pPr marL="2743200" indent="0">
              <a:buNone/>
              <a:defRPr sz="1600" b="1">
                <a:effectLst/>
              </a:defRPr>
            </a:lvl7pPr>
            <a:lvl8pPr marL="3200400" indent="0">
              <a:buNone/>
              <a:defRPr sz="1600" b="1">
                <a:effectLst/>
              </a:defRPr>
            </a:lvl8pPr>
            <a:lvl9pPr marL="3657600" indent="0">
              <a:buNone/>
              <a:defRPr sz="1600" b="1">
                <a:effectLst/>
              </a:defRPr>
            </a:lvl9pPr>
          </a:lstStyle>
          <a:p>
            <a:pPr lvl="0"/>
            <a:r>
              <a:rPr lang="ru-RU">
                <a:effectLst/>
              </a:rPr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effectLst/>
        </p:spPr>
        <p:txBody>
          <a:bodyPr/>
          <a:lstStyle/>
          <a:p>
            <a:pPr lvl="0"/>
            <a:r>
              <a:rPr lang="ru-RU">
                <a:effectLst/>
              </a:rPr>
              <a:t>Образец текста</a:t>
            </a:r>
          </a:p>
          <a:p>
            <a:pPr lvl="1"/>
            <a:r>
              <a:rPr lang="ru-RU">
                <a:effectLst/>
              </a:rPr>
              <a:t>Второй уровень</a:t>
            </a:r>
          </a:p>
          <a:p>
            <a:pPr lvl="2"/>
            <a:r>
              <a:rPr lang="ru-RU">
                <a:effectLst/>
              </a:rPr>
              <a:t>Третий уровень</a:t>
            </a:r>
          </a:p>
          <a:p>
            <a:pPr lvl="3"/>
            <a:r>
              <a:rPr lang="ru-RU">
                <a:effectLst/>
              </a:rPr>
              <a:t>Четвертый уровень</a:t>
            </a:r>
          </a:p>
          <a:p>
            <a:pPr lvl="4"/>
            <a:r>
              <a:rPr lang="ru-RU">
                <a:effectLst/>
              </a:rPr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effectLst/>
        </p:spPr>
        <p:txBody>
          <a:bodyPr anchor="b"/>
          <a:lstStyle>
            <a:lvl1pPr marL="0" indent="0">
              <a:buNone/>
              <a:defRPr sz="2400" b="1">
                <a:effectLst/>
              </a:defRPr>
            </a:lvl1pPr>
            <a:lvl2pPr marL="457200" indent="0">
              <a:buNone/>
              <a:defRPr sz="2000" b="1">
                <a:effectLst/>
              </a:defRPr>
            </a:lvl2pPr>
            <a:lvl3pPr marL="914400" indent="0">
              <a:buNone/>
              <a:defRPr sz="1800" b="1">
                <a:effectLst/>
              </a:defRPr>
            </a:lvl3pPr>
            <a:lvl4pPr marL="1371600" indent="0">
              <a:buNone/>
              <a:defRPr sz="1600" b="1">
                <a:effectLst/>
              </a:defRPr>
            </a:lvl4pPr>
            <a:lvl5pPr marL="1828800" indent="0">
              <a:buNone/>
              <a:defRPr sz="1600" b="1">
                <a:effectLst/>
              </a:defRPr>
            </a:lvl5pPr>
            <a:lvl6pPr marL="2286000" indent="0">
              <a:buNone/>
              <a:defRPr sz="1600" b="1">
                <a:effectLst/>
              </a:defRPr>
            </a:lvl6pPr>
            <a:lvl7pPr marL="2743200" indent="0">
              <a:buNone/>
              <a:defRPr sz="1600" b="1">
                <a:effectLst/>
              </a:defRPr>
            </a:lvl7pPr>
            <a:lvl8pPr marL="3200400" indent="0">
              <a:buNone/>
              <a:defRPr sz="1600" b="1">
                <a:effectLst/>
              </a:defRPr>
            </a:lvl8pPr>
            <a:lvl9pPr marL="3657600" indent="0">
              <a:buNone/>
              <a:defRPr sz="1600" b="1">
                <a:effectLst/>
              </a:defRPr>
            </a:lvl9pPr>
          </a:lstStyle>
          <a:p>
            <a:pPr lvl="0"/>
            <a:r>
              <a:rPr lang="ru-RU">
                <a:effectLst/>
              </a:rPr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effectLst/>
        </p:spPr>
        <p:txBody>
          <a:bodyPr/>
          <a:lstStyle/>
          <a:p>
            <a:pPr lvl="0"/>
            <a:r>
              <a:rPr lang="ru-RU">
                <a:effectLst/>
              </a:rPr>
              <a:t>Образец текста</a:t>
            </a:r>
          </a:p>
          <a:p>
            <a:pPr lvl="1"/>
            <a:r>
              <a:rPr lang="ru-RU">
                <a:effectLst/>
              </a:rPr>
              <a:t>Второй уровень</a:t>
            </a:r>
          </a:p>
          <a:p>
            <a:pPr lvl="2"/>
            <a:r>
              <a:rPr lang="ru-RU">
                <a:effectLst/>
              </a:rPr>
              <a:t>Третий уровень</a:t>
            </a:r>
          </a:p>
          <a:p>
            <a:pPr lvl="3"/>
            <a:r>
              <a:rPr lang="ru-RU">
                <a:effectLst/>
              </a:rPr>
              <a:t>Четвертый уровень</a:t>
            </a:r>
          </a:p>
          <a:p>
            <a:pPr lvl="4"/>
            <a:r>
              <a:rPr lang="ru-RU">
                <a:effectLst/>
              </a:rPr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325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472157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584319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effectLst/>
        </p:spPr>
        <p:txBody>
          <a:bodyPr anchor="b"/>
          <a:lstStyle>
            <a:lvl1pPr>
              <a:defRPr sz="3200">
                <a:effectLst/>
              </a:defRPr>
            </a:lvl1pPr>
          </a:lstStyle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87905" y="457200"/>
            <a:ext cx="6172200" cy="4873625"/>
          </a:xfrm>
          <a:effectLst/>
        </p:spPr>
        <p:txBody>
          <a:bodyPr/>
          <a:lstStyle>
            <a:lvl1pPr marL="0" indent="0">
              <a:buNone/>
              <a:defRPr sz="3200">
                <a:effectLst/>
              </a:defRPr>
            </a:lvl1pPr>
            <a:lvl2pPr>
              <a:defRPr sz="2800">
                <a:effectLst/>
              </a:defRPr>
            </a:lvl2pPr>
            <a:lvl3pPr>
              <a:defRPr sz="2400">
                <a:effectLst/>
              </a:defRPr>
            </a:lvl3pPr>
            <a:lvl4pPr>
              <a:defRPr sz="2000">
                <a:effectLst/>
              </a:defRPr>
            </a:lvl4pPr>
            <a:lvl5pPr>
              <a:defRPr sz="2000">
                <a:effectLst/>
              </a:defRPr>
            </a:lvl5pPr>
            <a:lvl6pPr>
              <a:defRPr sz="2000">
                <a:effectLst/>
              </a:defRPr>
            </a:lvl6pPr>
            <a:lvl7pPr>
              <a:defRPr sz="2000">
                <a:effectLst/>
              </a:defRPr>
            </a:lvl7pPr>
            <a:lvl8pPr>
              <a:defRPr sz="2000">
                <a:effectLst/>
              </a:defRPr>
            </a:lvl8pPr>
            <a:lvl9pPr>
              <a:defRPr sz="2000">
                <a:effectLst/>
              </a:defRPr>
            </a:lvl9pPr>
          </a:lstStyle>
          <a:p>
            <a:pPr lvl="0"/>
            <a:endParaRPr lang="ru-RU">
              <a:effectLst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effectLst/>
        </p:spPr>
        <p:txBody>
          <a:bodyPr/>
          <a:lstStyle>
            <a:lvl1pPr marL="0" indent="0">
              <a:buNone/>
              <a:defRPr sz="1600">
                <a:effectLst/>
              </a:defRPr>
            </a:lvl1pPr>
            <a:lvl2pPr marL="457200" indent="0">
              <a:buNone/>
              <a:defRPr sz="1400">
                <a:effectLst/>
              </a:defRPr>
            </a:lvl2pPr>
            <a:lvl3pPr marL="914400" indent="0">
              <a:buNone/>
              <a:defRPr sz="1200">
                <a:effectLst/>
              </a:defRPr>
            </a:lvl3pPr>
            <a:lvl4pPr marL="1371600" indent="0">
              <a:buNone/>
              <a:defRPr sz="1000">
                <a:effectLst/>
              </a:defRPr>
            </a:lvl4pPr>
            <a:lvl5pPr marL="1828800" indent="0">
              <a:buNone/>
              <a:defRPr sz="1000">
                <a:effectLst/>
              </a:defRPr>
            </a:lvl5pPr>
            <a:lvl6pPr marL="2286000" indent="0">
              <a:buNone/>
              <a:defRPr sz="1000">
                <a:effectLst/>
              </a:defRPr>
            </a:lvl6pPr>
            <a:lvl7pPr marL="2743200" indent="0">
              <a:buNone/>
              <a:defRPr sz="1000">
                <a:effectLst/>
              </a:defRPr>
            </a:lvl7pPr>
            <a:lvl8pPr marL="3200400" indent="0">
              <a:buNone/>
              <a:defRPr sz="1000">
                <a:effectLst/>
              </a:defRPr>
            </a:lvl8pPr>
            <a:lvl9pPr marL="3657600" indent="0">
              <a:buNone/>
              <a:defRPr sz="1000">
                <a:effectLst/>
              </a:defRPr>
            </a:lvl9pPr>
          </a:lstStyle>
          <a:p>
            <a:pPr lvl="0"/>
            <a:r>
              <a:rPr lang="ru-RU">
                <a:effectLst/>
              </a:rPr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722029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effectLst/>
        </p:spPr>
        <p:txBody>
          <a:bodyPr anchor="b"/>
          <a:lstStyle>
            <a:lvl1pPr>
              <a:defRPr sz="3200">
                <a:effectLst/>
              </a:defRPr>
            </a:lvl1pPr>
          </a:lstStyle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effectLst/>
        </p:spPr>
        <p:txBody>
          <a:bodyPr/>
          <a:lstStyle>
            <a:lvl1pPr marL="0" indent="0">
              <a:buNone/>
              <a:defRPr sz="3200">
                <a:effectLst/>
              </a:defRPr>
            </a:lvl1pPr>
            <a:lvl2pPr marL="457200" indent="0">
              <a:buNone/>
              <a:defRPr sz="2800">
                <a:effectLst/>
              </a:defRPr>
            </a:lvl2pPr>
            <a:lvl3pPr marL="914400" indent="0">
              <a:buNone/>
              <a:defRPr sz="2400">
                <a:effectLst/>
              </a:defRPr>
            </a:lvl3pPr>
            <a:lvl4pPr marL="1371600" indent="0">
              <a:buNone/>
              <a:defRPr sz="2000">
                <a:effectLst/>
              </a:defRPr>
            </a:lvl4pPr>
            <a:lvl5pPr marL="1828800" indent="0">
              <a:buNone/>
              <a:defRPr sz="2000">
                <a:effectLst/>
              </a:defRPr>
            </a:lvl5pPr>
            <a:lvl6pPr marL="2286000" indent="0">
              <a:buNone/>
              <a:defRPr sz="2000">
                <a:effectLst/>
              </a:defRPr>
            </a:lvl6pPr>
            <a:lvl7pPr marL="2743200" indent="0">
              <a:buNone/>
              <a:defRPr sz="2000">
                <a:effectLst/>
              </a:defRPr>
            </a:lvl7pPr>
            <a:lvl8pPr marL="3200400" indent="0">
              <a:buNone/>
              <a:defRPr sz="2000">
                <a:effectLst/>
              </a:defRPr>
            </a:lvl8pPr>
            <a:lvl9pPr marL="3657600" indent="0">
              <a:buNone/>
              <a:defRPr sz="2000">
                <a:effectLst/>
              </a:defRPr>
            </a:lvl9pPr>
          </a:lstStyle>
          <a:p>
            <a:endParaRPr lang="ru-RU">
              <a:effectLst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effectLst/>
        </p:spPr>
        <p:txBody>
          <a:bodyPr/>
          <a:lstStyle>
            <a:lvl1pPr marL="0" indent="0">
              <a:buNone/>
              <a:defRPr sz="1600">
                <a:effectLst/>
              </a:defRPr>
            </a:lvl1pPr>
            <a:lvl2pPr marL="457200" indent="0">
              <a:buNone/>
              <a:defRPr sz="1400">
                <a:effectLst/>
              </a:defRPr>
            </a:lvl2pPr>
            <a:lvl3pPr marL="914400" indent="0">
              <a:buNone/>
              <a:defRPr sz="1200">
                <a:effectLst/>
              </a:defRPr>
            </a:lvl3pPr>
            <a:lvl4pPr marL="1371600" indent="0">
              <a:buNone/>
              <a:defRPr sz="1000">
                <a:effectLst/>
              </a:defRPr>
            </a:lvl4pPr>
            <a:lvl5pPr marL="1828800" indent="0">
              <a:buNone/>
              <a:defRPr sz="1000">
                <a:effectLst/>
              </a:defRPr>
            </a:lvl5pPr>
            <a:lvl6pPr marL="2286000" indent="0">
              <a:buNone/>
              <a:defRPr sz="1000">
                <a:effectLst/>
              </a:defRPr>
            </a:lvl6pPr>
            <a:lvl7pPr marL="2743200" indent="0">
              <a:buNone/>
              <a:defRPr sz="1000">
                <a:effectLst/>
              </a:defRPr>
            </a:lvl7pPr>
            <a:lvl8pPr marL="3200400" indent="0">
              <a:buNone/>
              <a:defRPr sz="1000">
                <a:effectLst/>
              </a:defRPr>
            </a:lvl8pPr>
            <a:lvl9pPr marL="3657600" indent="0">
              <a:buNone/>
              <a:defRPr sz="1000">
                <a:effectLst/>
              </a:defRPr>
            </a:lvl9pPr>
          </a:lstStyle>
          <a:p>
            <a:pPr lvl="0"/>
            <a:r>
              <a:rPr lang="ru-RU">
                <a:effectLst/>
              </a:rPr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effectLst/>
        </p:spPr>
        <p:txBody>
          <a:bodyPr/>
          <a:lstStyle/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effectLst/>
        </p:spPr>
        <p:txBody>
          <a:bodyPr/>
          <a:lstStyle/>
          <a:p>
            <a:endParaRPr lang="ru-RU">
              <a:effectLst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140651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>
                <a:effectLst/>
              </a:rPr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>
                <a:effectLst/>
              </a:rPr>
              <a:t>Образец текста</a:t>
            </a:r>
          </a:p>
          <a:p>
            <a:pPr lvl="1"/>
            <a:r>
              <a:rPr lang="ru-RU">
                <a:effectLst/>
              </a:rPr>
              <a:t>Второй уровень</a:t>
            </a:r>
          </a:p>
          <a:p>
            <a:pPr lvl="2"/>
            <a:r>
              <a:rPr lang="ru-RU">
                <a:effectLst/>
              </a:rPr>
              <a:t>Третий уровень</a:t>
            </a:r>
          </a:p>
          <a:p>
            <a:pPr lvl="3"/>
            <a:r>
              <a:rPr lang="ru-RU">
                <a:effectLst/>
              </a:rPr>
              <a:t>Четвертый уровень</a:t>
            </a:r>
          </a:p>
          <a:p>
            <a:pPr lvl="4"/>
            <a:r>
              <a:rPr lang="ru-RU">
                <a:effectLst/>
              </a:rPr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C0D5CA1F-CACD-424C-8A9D-40368DC747C8}" type="datetimeFigureOut">
              <a:rPr lang="ru-RU" smtClean="0">
                <a:effectLst/>
              </a:rPr>
              <a:t>01.11.2018</a:t>
            </a:fld>
            <a:endParaRPr lang="ru-RU">
              <a:effectLst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endParaRPr lang="ru-RU">
              <a:effectLst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effectLst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</a:defRPr>
            </a:lvl1pPr>
          </a:lstStyle>
          <a:p>
            <a:fld id="{9B2382F6-2C64-4A8C-9E14-976BC6BD68A3}" type="slidenum">
              <a:rPr lang="ru-RU" smtClean="0">
                <a:effectLst/>
              </a:rPr>
              <a:t>‹#›</a:t>
            </a:fld>
            <a:endParaRPr lang="ru-RU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045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ru-RU">
          <a:effectLst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png"/><Relationship Id="rId4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7.png"/><Relationship Id="rId4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83.png"/><Relationship Id="rId4" Type="http://schemas.openxmlformats.org/officeDocument/2006/relationships/image" Target="../media/image11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02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2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35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hyperlink" Target="https://www.polylog.ru/ru/services/public-relations" TargetMode="External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e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e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8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12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jpe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jpe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eg"/><Relationship Id="rId5" Type="http://schemas.openxmlformats.org/officeDocument/2006/relationships/image" Target="../media/image15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jpe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jpeg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02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lylog.ru/ru/services/event-management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ylog.ru/ru/services/analytics-creativity" TargetMode="External"/><Relationship Id="rId13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7.png"/><Relationship Id="rId5" Type="http://schemas.openxmlformats.org/officeDocument/2006/relationships/image" Target="../media/image37.png"/><Relationship Id="rId10" Type="http://schemas.openxmlformats.org/officeDocument/2006/relationships/image" Target="../media/image41.jpe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7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hyperlink" Target="https://www.polylog.ru/ru/services/fundraising" TargetMode="External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4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7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gif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8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8.png"/><Relationship Id="rId2" Type="http://schemas.openxmlformats.org/officeDocument/2006/relationships/image" Target="../media/image84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515" y="6383162"/>
            <a:ext cx="4212970" cy="2321070"/>
          </a:xfrm>
          <a:prstGeom prst="rect">
            <a:avLst/>
          </a:prstGeom>
          <a:effectLst/>
        </p:spPr>
      </p:pic>
      <p:sp>
        <p:nvSpPr>
          <p:cNvPr id="4" name="Подзаголовок 2"/>
          <p:cNvSpPr txBox="1"/>
          <p:nvPr/>
        </p:nvSpPr>
        <p:spPr>
          <a:xfrm>
            <a:off x="3326954" y="3843570"/>
            <a:ext cx="5538093" cy="101104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20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“POLYLOG”咨詢公司</a:t>
            </a:r>
          </a:p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20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全套服務機構</a:t>
            </a:r>
          </a:p>
        </p:txBody>
      </p:sp>
      <p:sp>
        <p:nvSpPr>
          <p:cNvPr id="6" name="Подзаголовок 2"/>
          <p:cNvSpPr txBox="1"/>
          <p:nvPr/>
        </p:nvSpPr>
        <p:spPr>
          <a:xfrm>
            <a:off x="3326954" y="5127104"/>
            <a:ext cx="5538093" cy="448989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20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成立於2000年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95" y="1828363"/>
            <a:ext cx="4630610" cy="763558"/>
          </a:xfrm>
          <a:prstGeom prst="rect">
            <a:avLst/>
          </a:prstGeom>
          <a:effectLst/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B0964C7-E26B-DC42-B02D-8B2A2A764422}"/>
              </a:ext>
            </a:extLst>
          </p:cNvPr>
          <p:cNvSpPr txBox="1">
            <a:spLocks/>
          </p:cNvSpPr>
          <p:nvPr/>
        </p:nvSpPr>
        <p:spPr>
          <a:xfrm>
            <a:off x="3326954" y="2832527"/>
            <a:ext cx="5538093" cy="1011043"/>
          </a:xfrm>
          <a:prstGeom prst="rect">
            <a:avLst/>
          </a:prstGeom>
          <a:noFill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ja-JP" altLang="en-US" sz="2800" spc="30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Light" panose="020B0506020101010102" pitchFamily="34" charset="-52"/>
              </a:rPr>
              <a:t>創造價值，贏得尊重 </a:t>
            </a:r>
          </a:p>
        </p:txBody>
      </p:sp>
    </p:spTree>
    <p:extLst>
      <p:ext uri="{BB962C8B-B14F-4D97-AF65-F5344CB8AC3E}">
        <p14:creationId xmlns:p14="http://schemas.microsoft.com/office/powerpoint/2010/main" val="161302397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8" r="22818"/>
          <a:stretch>
            <a:fillRect/>
          </a:stretch>
        </p:blipFill>
        <p:spPr>
          <a:xfrm>
            <a:off x="6949440" y="0"/>
            <a:ext cx="5275812" cy="6858000"/>
          </a:xfrm>
          <a:prstGeom prst="rect">
            <a:avLst/>
          </a:prstGeom>
          <a:effectLst/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97" y="2701203"/>
            <a:ext cx="1455593" cy="1455593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46" y="6192981"/>
            <a:ext cx="3313558" cy="1825553"/>
          </a:xfrm>
          <a:prstGeom prst="rect">
            <a:avLst/>
          </a:prstGeom>
          <a:effectLst/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E7046FD4-4327-4A45-8AEF-0CFEDDFC835C}"/>
              </a:ext>
            </a:extLst>
          </p:cNvPr>
          <p:cNvSpPr txBox="1">
            <a:spLocks/>
          </p:cNvSpPr>
          <p:nvPr/>
        </p:nvSpPr>
        <p:spPr>
          <a:xfrm>
            <a:off x="1258719" y="2958821"/>
            <a:ext cx="4961973" cy="94035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政府機關、</a:t>
            </a:r>
            <a:br>
              <a:rPr lang="en-US" altLang="ja-JP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</a:b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國有公司和社會組織 </a:t>
            </a:r>
          </a:p>
        </p:txBody>
      </p:sp>
    </p:spTree>
    <p:extLst>
      <p:ext uri="{BB962C8B-B14F-4D97-AF65-F5344CB8AC3E}">
        <p14:creationId xmlns:p14="http://schemas.microsoft.com/office/powerpoint/2010/main" val="80257931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26" name="Picture 3" descr="Z:\00_ПРОЕКТЫ_2013\02_PR А_Ванторина\00_Архив\Ванторина_День города 2015\13_фотографы\Лучшие фотографии\_VOV80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" b="6250"/>
          <a:stretch>
            <a:fillRect/>
          </a:stretch>
        </p:blipFill>
        <p:spPr>
          <a:xfrm>
            <a:off x="7433200" y="0"/>
            <a:ext cx="5825599" cy="3640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11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18004" y="2172223"/>
            <a:ext cx="3990318" cy="96455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鞏固文化司作為節日主要主辦方的地位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籌辦新聞中心工作，製作所有場地的活動總匯表，並將信息送達至市民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28" name="Подзаголовок 2"/>
          <p:cNvSpPr txBox="1"/>
          <p:nvPr/>
        </p:nvSpPr>
        <p:spPr>
          <a:xfrm>
            <a:off x="1618003" y="4537524"/>
            <a:ext cx="3807437" cy="241883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2015年大眾傳媒超過3700條報導，</a:t>
            </a:r>
            <a:br>
              <a:rPr lang="en-US" alt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</a:b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2016年超過6000條。 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2018年10月1-10日超過600條報導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mos.ru網站訪問量提高40%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TV中超過100條內容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文化活動家訪談20余場</a:t>
            </a:r>
          </a:p>
        </p:txBody>
      </p:sp>
      <p:sp>
        <p:nvSpPr>
          <p:cNvPr id="29" name="Подзаголовок 2"/>
          <p:cNvSpPr txBox="1"/>
          <p:nvPr/>
        </p:nvSpPr>
        <p:spPr>
          <a:xfrm>
            <a:off x="1618003" y="3966593"/>
            <a:ext cx="4146774" cy="82102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成果：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4622622"/>
            <a:ext cx="87794" cy="120889"/>
          </a:xfrm>
          <a:prstGeom prst="rect">
            <a:avLst/>
          </a:prstGeom>
          <a:effectLst/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568048"/>
            <a:ext cx="87794" cy="120889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195017"/>
            <a:ext cx="87794" cy="120889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941080"/>
            <a:ext cx="87794" cy="120889"/>
          </a:xfrm>
          <a:prstGeom prst="rect">
            <a:avLst/>
          </a:prstGeom>
          <a:effectLst/>
        </p:spPr>
      </p:pic>
      <p:pic>
        <p:nvPicPr>
          <p:cNvPr id="27" name="Объект 1"/>
          <p:cNvPicPr>
            <a:picLocks noGrp="1" noChangeAspect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" r="9826"/>
          <a:stretch>
            <a:fillRect/>
          </a:stretch>
        </p:blipFill>
        <p:spPr>
          <a:xfrm>
            <a:off x="5998029" y="1117841"/>
            <a:ext cx="2683072" cy="2141856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78" y="6314112"/>
            <a:ext cx="87794" cy="120889"/>
          </a:xfrm>
          <a:prstGeom prst="rect">
            <a:avLst/>
          </a:prstGeom>
          <a:effectLst/>
        </p:spPr>
      </p:pic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99EC57E6-9C31-9540-826F-0A66A899FACF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城市日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9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8-9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日（及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2015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、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2016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年）</a:t>
            </a:r>
          </a:p>
        </p:txBody>
      </p:sp>
    </p:spTree>
    <p:extLst>
      <p:ext uri="{BB962C8B-B14F-4D97-AF65-F5344CB8AC3E}">
        <p14:creationId xmlns:p14="http://schemas.microsoft.com/office/powerpoint/2010/main" val="5145782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7" name="Объект 2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3" r="2390"/>
          <a:stretch>
            <a:fillRect/>
          </a:stretch>
        </p:blipFill>
        <p:spPr>
          <a:xfrm>
            <a:off x="7433201" y="-13577"/>
            <a:ext cx="4758799" cy="3681413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12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97909" y="2267963"/>
            <a:ext cx="2959434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莫斯科勝利日宣傳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28" name="Подзаголовок 2"/>
          <p:cNvSpPr txBox="1"/>
          <p:nvPr/>
        </p:nvSpPr>
        <p:spPr>
          <a:xfrm>
            <a:off x="1618003" y="4537524"/>
            <a:ext cx="3376751" cy="241883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超過700百萬人次參與勝利日慶祝活動 大眾媒體報導超過600條 433名記者被派到場 在廣播和網絡投放廣告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大眾媒體報導超過600條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433名記者被派到場 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在廣播和網絡投放廣告 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4622622"/>
            <a:ext cx="87794" cy="120889"/>
          </a:xfrm>
          <a:prstGeom prst="rect">
            <a:avLst/>
          </a:prstGeom>
          <a:effectLst/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804937"/>
            <a:ext cx="87794" cy="120889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431906"/>
            <a:ext cx="87794" cy="120889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sp>
        <p:nvSpPr>
          <p:cNvPr id="25" name="Объект 8"/>
          <p:cNvSpPr>
            <a:spLocks noGrp="1"/>
          </p:cNvSpPr>
          <p:nvPr>
            <p:ph sz="quarter" idx="4294967295"/>
          </p:nvPr>
        </p:nvSpPr>
        <p:spPr>
          <a:xfrm>
            <a:off x="5965777" y="1117841"/>
            <a:ext cx="2715324" cy="214185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txBody>
          <a:bodyPr/>
          <a:lstStyle/>
          <a:p>
            <a:pPr marL="0" indent="0">
              <a:buNone/>
            </a:pPr>
            <a:endParaRPr lang="ru-RU">
              <a:effectLst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6177969"/>
            <a:ext cx="87794" cy="120889"/>
          </a:xfrm>
          <a:prstGeom prst="rect">
            <a:avLst/>
          </a:prstGeom>
          <a:effectLst/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9310"/>
          <a:stretch>
            <a:fillRect/>
          </a:stretch>
        </p:blipFill>
        <p:spPr>
          <a:xfrm>
            <a:off x="5987143" y="1117841"/>
            <a:ext cx="2688772" cy="2141856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353D669F-2C84-2A46-B38D-26EAABA14A81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勝利日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2015-2018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</a:t>
            </a:r>
          </a:p>
        </p:txBody>
      </p:sp>
      <p:sp>
        <p:nvSpPr>
          <p:cNvPr id="34" name="Подзаголовок 2">
            <a:extLst>
              <a:ext uri="{FF2B5EF4-FFF2-40B4-BE49-F238E27FC236}">
                <a16:creationId xmlns:a16="http://schemas.microsoft.com/office/drawing/2014/main" id="{91A52785-AE28-5940-BC33-C2FE7F0F8F5E}"/>
              </a:ext>
            </a:extLst>
          </p:cNvPr>
          <p:cNvSpPr txBox="1">
            <a:spLocks/>
          </p:cNvSpPr>
          <p:nvPr/>
        </p:nvSpPr>
        <p:spPr>
          <a:xfrm>
            <a:off x="1618003" y="3966594"/>
            <a:ext cx="3509168" cy="557672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2018</a:t>
            </a: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年成果：</a:t>
            </a:r>
          </a:p>
        </p:txBody>
      </p:sp>
    </p:spTree>
    <p:extLst>
      <p:ext uri="{BB962C8B-B14F-4D97-AF65-F5344CB8AC3E}">
        <p14:creationId xmlns:p14="http://schemas.microsoft.com/office/powerpoint/2010/main" val="144166383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25" name="Объект 3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165" y="3551238"/>
            <a:ext cx="5419420" cy="3611562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14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568810" y="2343923"/>
            <a:ext cx="3738265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在大眾傳媒和社交網絡推廣活動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28" name="Подзаголовок 2"/>
          <p:cNvSpPr txBox="1"/>
          <p:nvPr/>
        </p:nvSpPr>
        <p:spPr>
          <a:xfrm>
            <a:off x="1618003" y="3633809"/>
            <a:ext cx="3376751" cy="241883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來自82家媒體的526名記者出席活動 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3月12日-19日超過5000條報導 1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17182名用戶加入論壇官方小組 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社交網站關於論壇37424條提醒 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論壇直播被10142326次觀看 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社交網絡覆蓋受眾總量29949781人</a:t>
            </a:r>
          </a:p>
        </p:txBody>
      </p:sp>
      <p:sp>
        <p:nvSpPr>
          <p:cNvPr id="29" name="Подзаголовок 2"/>
          <p:cNvSpPr txBox="1"/>
          <p:nvPr/>
        </p:nvSpPr>
        <p:spPr>
          <a:xfrm>
            <a:off x="1618003" y="3062878"/>
            <a:ext cx="4146774" cy="82102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成果：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3718907"/>
            <a:ext cx="87794" cy="120889"/>
          </a:xfrm>
          <a:prstGeom prst="rect">
            <a:avLst/>
          </a:prstGeom>
          <a:effectLst/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16" y="4447763"/>
            <a:ext cx="87794" cy="120889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16" y="4072303"/>
            <a:ext cx="87794" cy="120889"/>
          </a:xfrm>
          <a:prstGeom prst="rect">
            <a:avLst/>
          </a:prstGeom>
          <a:effectLst/>
        </p:spPr>
      </p:pic>
      <p:grpSp>
        <p:nvGrpSpPr>
          <p:cNvPr id="33" name="Группа 32"/>
          <p:cNvGrpSpPr/>
          <p:nvPr/>
        </p:nvGrpSpPr>
        <p:grpSpPr>
          <a:xfrm>
            <a:off x="6884924" y="742630"/>
            <a:ext cx="4234568" cy="2989764"/>
            <a:chOff x="8195922" y="3742716"/>
            <a:chExt cx="4234568" cy="2989764"/>
          </a:xfrm>
          <a:effectLst/>
        </p:grpSpPr>
        <p:sp>
          <p:nvSpPr>
            <p:cNvPr id="34" name="Подзаголовок 2"/>
            <p:cNvSpPr txBox="1"/>
            <p:nvPr/>
          </p:nvSpPr>
          <p:spPr>
            <a:xfrm>
              <a:off x="8283716" y="4313647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與聯邦和地區媒體協作 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為地區媒體代表組織媒體訪問 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在社交網站Vkontakte、Odnoklassniki、Instagram、Telegram上創建並管理頁面 </a:t>
              </a:r>
            </a:p>
          </p:txBody>
        </p:sp>
        <p:sp>
          <p:nvSpPr>
            <p:cNvPr id="35" name="Подзаголовок 2"/>
            <p:cNvSpPr txBox="1"/>
            <p:nvPr/>
          </p:nvSpPr>
          <p:spPr>
            <a:xfrm>
              <a:off x="8283716" y="3742716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方案：</a:t>
              </a:r>
              <a:endParaRPr lang="ru-RU" sz="1800" dirty="0"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" panose="020B0506020101010102" pitchFamily="34" charset="-52"/>
              </a:endParaRPr>
            </a:p>
          </p:txBody>
        </p: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5146348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9" name="Рисунок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778572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93" y="2928494"/>
            <a:ext cx="935144" cy="935144"/>
          </a:xfrm>
          <a:prstGeom prst="rect">
            <a:avLst/>
          </a:prstGeom>
          <a:effectLst/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16" y="5181440"/>
            <a:ext cx="87794" cy="120889"/>
          </a:xfrm>
          <a:prstGeom prst="rect">
            <a:avLst/>
          </a:prstGeom>
          <a:effectLst/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16" y="5529766"/>
            <a:ext cx="87794" cy="120889"/>
          </a:xfrm>
          <a:prstGeom prst="rect">
            <a:avLst/>
          </a:prstGeom>
          <a:effectLst/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95" y="4830342"/>
            <a:ext cx="87794" cy="120889"/>
          </a:xfrm>
          <a:prstGeom prst="rect">
            <a:avLst/>
          </a:prstGeom>
          <a:effectLst/>
        </p:spPr>
      </p:pic>
      <p:pic>
        <p:nvPicPr>
          <p:cNvPr id="37" name="Объект 2"/>
          <p:cNvPicPr>
            <a:picLocks noGrp="1" noChangeAspect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75" y="4487949"/>
            <a:ext cx="2098675" cy="1400002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43" name="Подзаголовок 2">
            <a:extLst>
              <a:ext uri="{FF2B5EF4-FFF2-40B4-BE49-F238E27FC236}">
                <a16:creationId xmlns:a16="http://schemas.microsoft.com/office/drawing/2014/main" id="{EF46850E-D2B5-4044-8B2C-E01FFB3F0515}"/>
              </a:ext>
            </a:extLst>
          </p:cNvPr>
          <p:cNvSpPr txBox="1">
            <a:spLocks/>
          </p:cNvSpPr>
          <p:nvPr/>
        </p:nvSpPr>
        <p:spPr>
          <a:xfrm>
            <a:off x="1568812" y="609265"/>
            <a:ext cx="4146774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“俄羅斯</a:t>
            </a:r>
            <a:r>
              <a:rPr lang="en-US" altLang="ja-JP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——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機遇之國”論壇</a:t>
            </a:r>
            <a:r>
              <a:rPr lang="ru-RU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 </a:t>
            </a:r>
            <a:endParaRPr lang="en-US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3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13-15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莫斯科，國民經濟成就展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75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號展館 </a:t>
            </a:r>
          </a:p>
        </p:txBody>
      </p:sp>
    </p:spTree>
    <p:extLst>
      <p:ext uri="{BB962C8B-B14F-4D97-AF65-F5344CB8AC3E}">
        <p14:creationId xmlns:p14="http://schemas.microsoft.com/office/powerpoint/2010/main" val="274372635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51" name="Рисунок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87" y="3527542"/>
            <a:ext cx="5452887" cy="3635258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15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37" name="Подзаголовок 2"/>
          <p:cNvSpPr txBox="1"/>
          <p:nvPr/>
        </p:nvSpPr>
        <p:spPr>
          <a:xfrm>
            <a:off x="1663941" y="2676941"/>
            <a:ext cx="3167366" cy="241883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展覽參觀者超過20000人 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建筑覆盖总面积超过8000平方米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遞交70份“遠東公頃”申請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遠東演員在交易會和展會舞台上表演數十場  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超過1200人次和80名議長，其中包括俄羅斯聯邦勞動和社會安全部長和5名俄羅斯聯邦副部長，參與了商務活動 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舉辦10場商務活動 任務： 超过1200人次和80名议长，其中包括俄罗斯联邦劳动和社会安全部长和5名俄罗斯联邦副部长，参与了商务活动</a:t>
            </a:r>
          </a:p>
        </p:txBody>
      </p:sp>
      <p:pic>
        <p:nvPicPr>
          <p:cNvPr id="42" name="Рисунок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72" y="2760254"/>
            <a:ext cx="82350" cy="120889"/>
          </a:xfrm>
          <a:prstGeom prst="rect">
            <a:avLst/>
          </a:prstGeom>
          <a:effectLst/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05" y="3132405"/>
            <a:ext cx="82350" cy="120889"/>
          </a:xfrm>
          <a:prstGeom prst="rect">
            <a:avLst/>
          </a:prstGeom>
          <a:effectLst/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93" y="2928494"/>
            <a:ext cx="935144" cy="935144"/>
          </a:xfrm>
          <a:prstGeom prst="rect">
            <a:avLst/>
          </a:prstGeom>
          <a:effectLst/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" r="15304"/>
          <a:stretch>
            <a:fillRect/>
          </a:stretch>
        </p:blipFill>
        <p:spPr>
          <a:xfrm>
            <a:off x="4975123" y="4245173"/>
            <a:ext cx="2152852" cy="1841658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30" name="Прямоугольник 29"/>
          <p:cNvSpPr/>
          <p:nvPr/>
        </p:nvSpPr>
        <p:spPr>
          <a:xfrm>
            <a:off x="6056759" y="1228587"/>
            <a:ext cx="5458342" cy="140038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ja-JP" altLang="en-US" sz="240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宣傳遠東地區的經濟潛力</a:t>
            </a:r>
          </a:p>
          <a:p>
            <a:pPr algn="just"/>
            <a:r>
              <a:rPr lang="ja-JP" altLang="en-US" sz="240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籌備全方位宣傳項目，包括商務活動，在莫斯科數個場地舉辦展覽和展銷會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ru-RU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072" y="3485674"/>
            <a:ext cx="87794" cy="120889"/>
          </a:xfrm>
          <a:prstGeom prst="rect">
            <a:avLst/>
          </a:prstGeom>
          <a:effectLst/>
        </p:spPr>
      </p:pic>
      <p:sp>
        <p:nvSpPr>
          <p:cNvPr id="2" name="Прямоугольник 1"/>
          <p:cNvSpPr/>
          <p:nvPr/>
        </p:nvSpPr>
        <p:spPr>
          <a:xfrm>
            <a:off x="1702609" y="2059699"/>
            <a:ext cx="1107996" cy="461665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ja-JP" altLang="en-US" sz="240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成果：</a:t>
            </a: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28" y="3860347"/>
            <a:ext cx="87794" cy="120889"/>
          </a:xfrm>
          <a:prstGeom prst="rect">
            <a:avLst/>
          </a:prstGeom>
          <a:effectLst/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47" y="4448075"/>
            <a:ext cx="87794" cy="120889"/>
          </a:xfrm>
          <a:prstGeom prst="rect">
            <a:avLst/>
          </a:prstGeom>
          <a:effectLst/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35" y="5238041"/>
            <a:ext cx="87794" cy="120889"/>
          </a:xfrm>
          <a:prstGeom prst="rect">
            <a:avLst/>
          </a:prstGeom>
          <a:effectLst/>
        </p:spPr>
      </p:pic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CF775AA2-1062-2045-AFF7-44FF1A6A0164}"/>
              </a:ext>
            </a:extLst>
          </p:cNvPr>
          <p:cNvSpPr txBox="1">
            <a:spLocks/>
          </p:cNvSpPr>
          <p:nvPr/>
        </p:nvSpPr>
        <p:spPr>
          <a:xfrm>
            <a:off x="1702609" y="69801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遠東日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2017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12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14-16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莫斯科，展覽中心</a:t>
            </a:r>
          </a:p>
        </p:txBody>
      </p:sp>
    </p:spTree>
    <p:extLst>
      <p:ext uri="{BB962C8B-B14F-4D97-AF65-F5344CB8AC3E}">
        <p14:creationId xmlns:p14="http://schemas.microsoft.com/office/powerpoint/2010/main" val="175533166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5" name="Подзаголовок 2"/>
          <p:cNvSpPr txBox="1"/>
          <p:nvPr/>
        </p:nvSpPr>
        <p:spPr>
          <a:xfrm>
            <a:off x="260292" y="449097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16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64402"/>
            <a:ext cx="730014" cy="120794"/>
          </a:xfrm>
          <a:prstGeom prst="rect">
            <a:avLst/>
          </a:prstGeom>
          <a:effectLst/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4965521"/>
            <a:ext cx="87794" cy="120889"/>
          </a:xfrm>
          <a:prstGeom prst="rect">
            <a:avLst/>
          </a:prstGeom>
          <a:effectLst/>
        </p:spPr>
      </p:pic>
      <p:sp>
        <p:nvSpPr>
          <p:cNvPr id="27" name="Подзаголовок 2"/>
          <p:cNvSpPr txBox="1"/>
          <p:nvPr/>
        </p:nvSpPr>
        <p:spPr>
          <a:xfrm>
            <a:off x="1618003" y="2697151"/>
            <a:ext cx="4103771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為歐亞經濟聯盟成員國的生產合作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組織論壇和信息宣傳</a:t>
            </a:r>
            <a:endParaRPr lang="zh-HK" sz="1800" b="0" i="0" u="none" strike="noStrike" dirty="0">
              <a:effectLst/>
              <a:highlight>
                <a:srgbClr val="000000">
                  <a:alpha val="0"/>
                </a:srgbClr>
              </a:highlight>
              <a:latin typeface="DIN Pro Cond"/>
              <a:cs typeface="DIN Pro Cond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328030"/>
            <a:ext cx="87794" cy="120889"/>
          </a:xfrm>
          <a:prstGeom prst="rect">
            <a:avLst/>
          </a:prstGeom>
          <a:effectLst/>
        </p:spPr>
      </p:pic>
      <p:grpSp>
        <p:nvGrpSpPr>
          <p:cNvPr id="32" name="Группа 31"/>
          <p:cNvGrpSpPr/>
          <p:nvPr/>
        </p:nvGrpSpPr>
        <p:grpSpPr>
          <a:xfrm>
            <a:off x="1530209" y="3946983"/>
            <a:ext cx="4234568" cy="2989764"/>
            <a:chOff x="8195922" y="752952"/>
            <a:chExt cx="4234568" cy="2989764"/>
          </a:xfrm>
          <a:effectLst/>
        </p:grpSpPr>
        <p:sp>
          <p:nvSpPr>
            <p:cNvPr id="33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共有來此46個國家的2123人參加論壇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463名議長：專家和國務要人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舉辦6次圓桌會議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論壇框架內舉辦新型活動：分包合同交易所和WorldSkills職業文化節</a:t>
              </a:r>
            </a:p>
          </p:txBody>
        </p:sp>
        <p:sp>
          <p:nvSpPr>
            <p:cNvPr id="36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</p:grpSp>
      <p:grpSp>
        <p:nvGrpSpPr>
          <p:cNvPr id="16" name="Группа 15"/>
          <p:cNvGrpSpPr/>
          <p:nvPr/>
        </p:nvGrpSpPr>
        <p:grpSpPr>
          <a:xfrm>
            <a:off x="7039537" y="4508949"/>
            <a:ext cx="3464545" cy="2418833"/>
            <a:chOff x="8195922" y="1323883"/>
            <a:chExt cx="3464545" cy="2418833"/>
          </a:xfrm>
          <a:effectLst/>
        </p:grpSpPr>
        <p:sp>
          <p:nvSpPr>
            <p:cNvPr id="17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23位信息夥伴，其中包括歐亞經濟聯盟成員國的領先商務出版物和31個大眾媒體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大眾媒體報道超過1800條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舉行400場見面會，簽署15份協議</a:t>
              </a:r>
            </a:p>
            <a:p>
              <a:pPr algn="l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ru-RU" sz="1400">
                <a:effectLst/>
                <a:latin typeface="DIN Pro Cond" panose="020B0506020101010102" pitchFamily="34" charset="-52"/>
                <a:cs typeface="DIN Pro Cond" panose="020B0506020101010102" pitchFamily="34" charset="-52"/>
              </a:endParaRPr>
            </a:p>
          </p:txBody>
        </p:sp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21" name="Рисунок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37" y="5165828"/>
            <a:ext cx="87794" cy="120889"/>
          </a:xfrm>
          <a:prstGeom prst="rect">
            <a:avLst/>
          </a:prstGeom>
          <a:effectLst/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37" y="5542441"/>
            <a:ext cx="87794" cy="120889"/>
          </a:xfrm>
          <a:prstGeom prst="rect">
            <a:avLst/>
          </a:prstGeom>
          <a:effectLst/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690539"/>
            <a:ext cx="87794" cy="120889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6" y="0"/>
            <a:ext cx="5367338" cy="3578225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40956"/>
            <a:ext cx="1313432" cy="1313432"/>
          </a:xfrm>
          <a:prstGeom prst="rect">
            <a:avLst/>
          </a:prstGeom>
          <a:effec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27" t="468" r="17028" b="3708"/>
          <a:stretch>
            <a:fillRect/>
          </a:stretch>
        </p:blipFill>
        <p:spPr>
          <a:xfrm>
            <a:off x="5780314" y="1045743"/>
            <a:ext cx="2973201" cy="2230857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94A7D3E8-8827-BB4E-859C-8DA9A04C02AF}"/>
              </a:ext>
            </a:extLst>
          </p:cNvPr>
          <p:cNvSpPr txBox="1">
            <a:spLocks/>
          </p:cNvSpPr>
          <p:nvPr/>
        </p:nvSpPr>
        <p:spPr>
          <a:xfrm>
            <a:off x="1618003" y="693437"/>
            <a:ext cx="4305277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第二屆國際展會論壇”</a:t>
            </a:r>
            <a:br>
              <a:rPr lang="en-US" altLang="ja-JP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</a:b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歐亞周”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2017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24-26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阿斯塔納（哈薩克斯坦），</a:t>
            </a:r>
            <a:r>
              <a:rPr lang="en-US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EXPO</a:t>
            </a:r>
          </a:p>
        </p:txBody>
      </p:sp>
    </p:spTree>
    <p:extLst>
      <p:ext uri="{BB962C8B-B14F-4D97-AF65-F5344CB8AC3E}">
        <p14:creationId xmlns:p14="http://schemas.microsoft.com/office/powerpoint/2010/main" val="411210039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2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766319" y="-103188"/>
            <a:ext cx="5516024" cy="3681413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49097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17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64402"/>
            <a:ext cx="730014" cy="120794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40956"/>
            <a:ext cx="1313432" cy="1313432"/>
          </a:xfrm>
          <a:prstGeom prst="rect">
            <a:avLst/>
          </a:prstGeom>
          <a:effectLst/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164978"/>
            <a:ext cx="87794" cy="120889"/>
          </a:xfrm>
          <a:prstGeom prst="rect">
            <a:avLst/>
          </a:prstGeom>
          <a:effectLst/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754391"/>
            <a:ext cx="87794" cy="120889"/>
          </a:xfrm>
          <a:prstGeom prst="rect">
            <a:avLst/>
          </a:prstGeom>
          <a:effectLst/>
        </p:spPr>
      </p:pic>
      <p:sp>
        <p:nvSpPr>
          <p:cNvPr id="33" name="Подзаголовок 2"/>
          <p:cNvSpPr txBox="1"/>
          <p:nvPr/>
        </p:nvSpPr>
        <p:spPr>
          <a:xfrm>
            <a:off x="1618003" y="4508949"/>
            <a:ext cx="3376751" cy="160309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來自俄羅斯47個地區和海外12個國家的1400名代表參加</a:t>
            </a:r>
          </a:p>
          <a:p>
            <a:pPr lvl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舉行9場有93位議長參加的會議，以及2場咨詢會</a:t>
            </a:r>
          </a:p>
          <a:p>
            <a:pPr lvl="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44家媒體共派出84名記者參會</a:t>
            </a:r>
          </a:p>
        </p:txBody>
      </p:sp>
      <p:sp>
        <p:nvSpPr>
          <p:cNvPr id="36" name="Подзаголовок 2"/>
          <p:cNvSpPr txBox="1"/>
          <p:nvPr/>
        </p:nvSpPr>
        <p:spPr>
          <a:xfrm>
            <a:off x="1618003" y="3938018"/>
            <a:ext cx="4146774" cy="82102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成果：</a:t>
            </a: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4594047"/>
            <a:ext cx="87794" cy="120889"/>
          </a:xfrm>
          <a:prstGeom prst="rect">
            <a:avLst/>
          </a:prstGeom>
          <a:effectLst/>
        </p:spPr>
      </p:pic>
      <p:grpSp>
        <p:nvGrpSpPr>
          <p:cNvPr id="16" name="Группа 15"/>
          <p:cNvGrpSpPr/>
          <p:nvPr/>
        </p:nvGrpSpPr>
        <p:grpSpPr>
          <a:xfrm>
            <a:off x="7039537" y="4508949"/>
            <a:ext cx="3464545" cy="2418833"/>
            <a:chOff x="8195922" y="1323883"/>
            <a:chExt cx="3464545" cy="2418833"/>
          </a:xfrm>
          <a:effectLst/>
        </p:grpSpPr>
        <p:sp>
          <p:nvSpPr>
            <p:cNvPr id="17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25位信息夥伴，其中有6位為外國信息夥伴</a:t>
              </a:r>
            </a:p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俄羅斯和國外媒體報道1959條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舉行200場見面會，共簽署9份協議</a:t>
              </a:r>
            </a:p>
          </p:txBody>
        </p:sp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37" y="5164977"/>
            <a:ext cx="87794" cy="120889"/>
          </a:xfrm>
          <a:prstGeom prst="rect">
            <a:avLst/>
          </a:prstGeom>
          <a:effectLst/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537" y="5543429"/>
            <a:ext cx="87794" cy="120889"/>
          </a:xfrm>
          <a:prstGeom prst="rect">
            <a:avLst/>
          </a:prstGeom>
          <a:effectLst/>
        </p:spPr>
      </p:pic>
      <p:pic>
        <p:nvPicPr>
          <p:cNvPr id="30" name="Объект 1"/>
          <p:cNvPicPr>
            <a:picLocks noGrp="1" noChangeAspect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0"/>
          <a:stretch>
            <a:fillRect/>
          </a:stretch>
        </p:blipFill>
        <p:spPr>
          <a:xfrm>
            <a:off x="5965777" y="1101518"/>
            <a:ext cx="2721023" cy="2126382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1603292" y="2406981"/>
            <a:ext cx="3634893" cy="104644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ja-JP" altLang="en-US" sz="240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為上合組織和金磚五國成員國代表創造創新實踐交流的平台</a:t>
            </a:r>
          </a:p>
          <a:p>
            <a:pPr algn="just">
              <a:spcBef>
                <a:spcPct val="0"/>
              </a:spcBef>
            </a:pPr>
            <a:r>
              <a:rPr lang="ja-JP" altLang="en-US" sz="240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組織論壇和信息宣傳</a:t>
            </a:r>
          </a:p>
        </p:txBody>
      </p:sp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D20768A8-1902-3044-878B-AEA6EA3F5CC6}"/>
              </a:ext>
            </a:extLst>
          </p:cNvPr>
          <p:cNvSpPr txBox="1">
            <a:spLocks/>
          </p:cNvSpPr>
          <p:nvPr/>
        </p:nvSpPr>
        <p:spPr>
          <a:xfrm>
            <a:off x="1605336" y="701266"/>
            <a:ext cx="4431649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7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上海合作組織和金磚五國成員國小型企業第三次論壇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2017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9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28-29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巴什科爾托斯坦共和國，烏法</a:t>
            </a:r>
          </a:p>
        </p:txBody>
      </p:sp>
    </p:spTree>
    <p:extLst>
      <p:ext uri="{BB962C8B-B14F-4D97-AF65-F5344CB8AC3E}">
        <p14:creationId xmlns:p14="http://schemas.microsoft.com/office/powerpoint/2010/main" val="26139853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5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836" y="-74613"/>
            <a:ext cx="5534991" cy="3681413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18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1530209" y="3966593"/>
            <a:ext cx="4234568" cy="2989572"/>
            <a:chOff x="8195922" y="752952"/>
            <a:chExt cx="4234568" cy="2989572"/>
          </a:xfrm>
          <a:effectLst/>
        </p:grpSpPr>
        <p:sp>
          <p:nvSpPr>
            <p:cNvPr id="28" name="Подзаголовок 2"/>
            <p:cNvSpPr txBox="1"/>
            <p:nvPr/>
          </p:nvSpPr>
          <p:spPr>
            <a:xfrm>
              <a:off x="8283716" y="1323691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俄羅斯聯邦總統弗拉基米爾•普京出席盛大的開幕式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來自32個國家的2500名代表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78場活動，包括全體會議、關鍵會議、</a:t>
              </a:r>
              <a:br>
                <a:rPr lang="en-US" alt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</a:b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行業對話和推介會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97場有媒體參加的協議簽署典禮</a:t>
              </a:r>
            </a:p>
          </p:txBody>
        </p:sp>
        <p:sp>
          <p:nvSpPr>
            <p:cNvPr id="29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2337665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2007532"/>
              <a:ext cx="87794" cy="120889"/>
            </a:xfrm>
            <a:prstGeom prst="rect">
              <a:avLst/>
            </a:prstGeom>
            <a:effectLst/>
          </p:spPr>
        </p:pic>
      </p:grpSp>
      <p:grpSp>
        <p:nvGrpSpPr>
          <p:cNvPr id="33" name="Группа 32"/>
          <p:cNvGrpSpPr/>
          <p:nvPr/>
        </p:nvGrpSpPr>
        <p:grpSpPr>
          <a:xfrm>
            <a:off x="6990842" y="4537524"/>
            <a:ext cx="3639058" cy="2418833"/>
            <a:chOff x="8195922" y="4313647"/>
            <a:chExt cx="3639058" cy="2418833"/>
          </a:xfrm>
          <a:effectLst/>
        </p:grpSpPr>
        <p:sp>
          <p:nvSpPr>
            <p:cNvPr id="34" name="Подзаголовок 2"/>
            <p:cNvSpPr txBox="1"/>
            <p:nvPr/>
          </p:nvSpPr>
          <p:spPr>
            <a:xfrm>
              <a:off x="8283716" y="4313647"/>
              <a:ext cx="3551264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419名志願者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60名翻譯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1000名安保人員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來自120家俄羅斯主流媒體和40家海外媒體的550名記者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25000條報道、評論和訪談</a:t>
              </a:r>
            </a:p>
          </p:txBody>
        </p: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5135600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775064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sp>
        <p:nvSpPr>
          <p:cNvPr id="23" name="Подзаголовок 2"/>
          <p:cNvSpPr txBox="1"/>
          <p:nvPr/>
        </p:nvSpPr>
        <p:spPr>
          <a:xfrm>
            <a:off x="1660501" y="3259697"/>
            <a:ext cx="3975368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ru-RU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6144208"/>
            <a:ext cx="87794" cy="120889"/>
          </a:xfrm>
          <a:prstGeom prst="rect">
            <a:avLst/>
          </a:prstGeom>
          <a:effectLst/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42" y="5720013"/>
            <a:ext cx="87794" cy="120889"/>
          </a:xfrm>
          <a:prstGeom prst="rect">
            <a:avLst/>
          </a:prstGeom>
          <a:effectLst/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42" y="6290944"/>
            <a:ext cx="87794" cy="120889"/>
          </a:xfrm>
          <a:prstGeom prst="rect">
            <a:avLst/>
          </a:prstGeom>
          <a:effectLst/>
        </p:spPr>
      </p:pic>
      <p:pic>
        <p:nvPicPr>
          <p:cNvPr id="41" name="Объект 2"/>
          <p:cNvPicPr>
            <a:picLocks noGrp="1" noChangeAspect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25" y="1285731"/>
            <a:ext cx="2714625" cy="1805276"/>
          </a:xfrm>
          <a:prstGeom prst="rect">
            <a:avLst/>
          </a:prstGeom>
          <a:ln w="76200">
            <a:solidFill>
              <a:schemeClr val="bg1"/>
            </a:solidFill>
          </a:ln>
          <a:effectLst/>
        </p:spPr>
      </p:pic>
      <p:sp>
        <p:nvSpPr>
          <p:cNvPr id="42" name="Прямоугольник 41"/>
          <p:cNvSpPr/>
          <p:nvPr/>
        </p:nvSpPr>
        <p:spPr>
          <a:xfrm>
            <a:off x="1615931" y="2542919"/>
            <a:ext cx="3806302" cy="1123384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ja-JP" altLang="en-US" sz="240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為潛在投資者和政府機關代表揭示遠東投資潛力</a:t>
            </a:r>
          </a:p>
          <a:p>
            <a:pPr algn="just">
              <a:spcBef>
                <a:spcPct val="0"/>
              </a:spcBef>
              <a:spcAft>
                <a:spcPts val="600"/>
              </a:spcAft>
            </a:pPr>
            <a:r>
              <a:rPr lang="ja-JP" altLang="en-US" sz="240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舉辦國際論壇和主持新聞中心</a:t>
            </a:r>
          </a:p>
        </p:txBody>
      </p:sp>
      <p:sp>
        <p:nvSpPr>
          <p:cNvPr id="43" name="Подзаголовок 2">
            <a:extLst>
              <a:ext uri="{FF2B5EF4-FFF2-40B4-BE49-F238E27FC236}">
                <a16:creationId xmlns:a16="http://schemas.microsoft.com/office/drawing/2014/main" id="{27B5AD4E-A57D-014B-9727-DA162AFE1BE8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東方經濟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論壇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2015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9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3-5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符拉迪沃斯托克</a:t>
            </a:r>
          </a:p>
        </p:txBody>
      </p:sp>
    </p:spTree>
    <p:extLst>
      <p:ext uri="{BB962C8B-B14F-4D97-AF65-F5344CB8AC3E}">
        <p14:creationId xmlns:p14="http://schemas.microsoft.com/office/powerpoint/2010/main" val="6949302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19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76542" y="2152124"/>
            <a:ext cx="3682390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組織峰會和信息宣傳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1574106" y="3326247"/>
            <a:ext cx="4234568" cy="2989764"/>
            <a:chOff x="8195922" y="752952"/>
            <a:chExt cx="4234568" cy="2989764"/>
          </a:xfrm>
          <a:effectLst/>
        </p:grpSpPr>
        <p:sp>
          <p:nvSpPr>
            <p:cNvPr id="28" name="Подзаголовок 2"/>
            <p:cNvSpPr txBox="1"/>
            <p:nvPr/>
          </p:nvSpPr>
          <p:spPr>
            <a:xfrm>
              <a:off x="8283716" y="1323883"/>
              <a:ext cx="3082779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峰會所有區域工作得到保障：修建場地、物流、餐飲、委派參與者、技術保障。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1200名參與者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545家公司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300名記者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5500條媒體消息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28位贊助商</a:t>
              </a:r>
            </a:p>
          </p:txBody>
        </p:sp>
        <p:sp>
          <p:nvSpPr>
            <p:cNvPr id="29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2570954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2218479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2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4"/>
          <a:srcRect l="20086" t="-388" r="323" b="388"/>
          <a:stretch>
            <a:fillRect/>
          </a:stretch>
        </p:blipFill>
        <p:spPr>
          <a:xfrm>
            <a:off x="8016769" y="-74250"/>
            <a:ext cx="4472699" cy="3681413"/>
          </a:xfrm>
          <a:prstGeom prst="rect">
            <a:avLst/>
          </a:prstGeom>
          <a:effectLst/>
        </p:spPr>
      </p:pic>
      <p:pic>
        <p:nvPicPr>
          <p:cNvPr id="3" name="Объект 2"/>
          <p:cNvPicPr>
            <a:picLocks noGrp="1" noChangeAspect="1"/>
          </p:cNvPicPr>
          <p:nvPr>
            <p:ph sz="quarter" idx="4294967295"/>
          </p:nvPr>
        </p:nvPicPr>
        <p:blipFill>
          <a:blip r:embed="rId5"/>
          <a:stretch>
            <a:fillRect/>
          </a:stretch>
        </p:blipFill>
        <p:spPr>
          <a:xfrm>
            <a:off x="5965825" y="1295195"/>
            <a:ext cx="2714625" cy="1786347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06" y="5496724"/>
            <a:ext cx="87794" cy="120889"/>
          </a:xfrm>
          <a:prstGeom prst="rect">
            <a:avLst/>
          </a:prstGeom>
          <a:effectLst/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87" y="5879811"/>
            <a:ext cx="87794" cy="120889"/>
          </a:xfrm>
          <a:prstGeom prst="rect">
            <a:avLst/>
          </a:prstGeom>
          <a:effectLst/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06" y="6253373"/>
            <a:ext cx="87794" cy="120889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8E10C3BE-83D2-C246-8F8A-2AF197CC858E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亞太經合組織 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2012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9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7-8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符拉迪沃斯托克</a:t>
            </a:r>
          </a:p>
        </p:txBody>
      </p:sp>
    </p:spTree>
    <p:extLst>
      <p:ext uri="{BB962C8B-B14F-4D97-AF65-F5344CB8AC3E}">
        <p14:creationId xmlns:p14="http://schemas.microsoft.com/office/powerpoint/2010/main" val="203206833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20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8240328" y="1016443"/>
            <a:ext cx="3468907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組織見面會和活動信息宣傳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4" name="Группа 3"/>
          <p:cNvGrpSpPr/>
          <p:nvPr/>
        </p:nvGrpSpPr>
        <p:grpSpPr>
          <a:xfrm>
            <a:off x="8244690" y="2489315"/>
            <a:ext cx="4234568" cy="2989764"/>
            <a:chOff x="8195922" y="752952"/>
            <a:chExt cx="4234568" cy="2989764"/>
          </a:xfrm>
          <a:effectLst/>
        </p:grpSpPr>
        <p:sp>
          <p:nvSpPr>
            <p:cNvPr id="11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舉辦新聞發佈會預報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塔夫利宮所有場地按聯合國教科文組織國際標準修建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為議員制定商務和文化活動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來自119個國家的2000名參與者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300名記者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2000條媒體消息，其中有200條來自外國媒體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500名志願者</a:t>
              </a:r>
            </a:p>
          </p:txBody>
        </p:sp>
        <p:sp>
          <p:nvSpPr>
            <p:cNvPr id="14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2357834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29" name="Рисунок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766457"/>
              <a:ext cx="87794" cy="120889"/>
            </a:xfrm>
            <a:prstGeom prst="rect">
              <a:avLst/>
            </a:prstGeom>
            <a:effectLst/>
          </p:spPr>
        </p:pic>
      </p:grpSp>
      <p:sp>
        <p:nvSpPr>
          <p:cNvPr id="7" name="Объект 6"/>
          <p:cNvSpPr>
            <a:spLocks noGrp="1"/>
          </p:cNvSpPr>
          <p:nvPr>
            <p:ph sz="half" idx="2"/>
          </p:nvPr>
        </p:nvSpPr>
        <p:spPr>
          <a:xfrm>
            <a:off x="-10234" y="3185682"/>
            <a:ext cx="6182434" cy="4166742"/>
          </a:xfrm>
          <a:effectLst/>
        </p:spPr>
        <p:txBody>
          <a:bodyPr/>
          <a:lstStyle/>
          <a:p>
            <a:pPr marL="0" indent="0">
              <a:buNone/>
            </a:pPr>
            <a:endParaRPr lang="ru-RU">
              <a:effectLst/>
            </a:endParaRPr>
          </a:p>
        </p:txBody>
      </p:sp>
      <p:sp>
        <p:nvSpPr>
          <p:cNvPr id="25" name="Объект 2"/>
          <p:cNvSpPr txBox="1"/>
          <p:nvPr/>
        </p:nvSpPr>
        <p:spPr>
          <a:xfrm>
            <a:off x="3657437" y="2760006"/>
            <a:ext cx="3370908" cy="435133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ru-RU">
              <a:effectLst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90" y="4458002"/>
            <a:ext cx="87794" cy="120889"/>
          </a:xfrm>
          <a:prstGeom prst="rect">
            <a:avLst/>
          </a:prstGeom>
          <a:effectLst/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90" y="4826505"/>
            <a:ext cx="87794" cy="120889"/>
          </a:xfrm>
          <a:prstGeom prst="rect">
            <a:avLst/>
          </a:prstGeom>
          <a:effectLst/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90" y="5178005"/>
            <a:ext cx="87794" cy="120889"/>
          </a:xfrm>
          <a:prstGeom prst="rect">
            <a:avLst/>
          </a:prstGeom>
          <a:effectLst/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690" y="5770135"/>
            <a:ext cx="87794" cy="120889"/>
          </a:xfrm>
          <a:prstGeom prst="rect">
            <a:avLst/>
          </a:prstGeom>
          <a:effectLst/>
        </p:spPr>
      </p:pic>
      <p:pic>
        <p:nvPicPr>
          <p:cNvPr id="32" name="Объект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55" y="3146624"/>
            <a:ext cx="6201442" cy="406301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34" name="Объект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" t="12250" r="1078" b="34552"/>
          <a:stretch>
            <a:fillRect/>
          </a:stretch>
        </p:blipFill>
        <p:spPr>
          <a:xfrm>
            <a:off x="4617367" y="2688395"/>
            <a:ext cx="2955041" cy="2340805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987" y="3185682"/>
            <a:ext cx="1355789" cy="376893"/>
          </a:xfrm>
          <a:prstGeom prst="rect">
            <a:avLst/>
          </a:prstGeom>
          <a:effectLst/>
        </p:spPr>
      </p:pic>
      <p:sp>
        <p:nvSpPr>
          <p:cNvPr id="35" name="Подзаголовок 2">
            <a:extLst>
              <a:ext uri="{FF2B5EF4-FFF2-40B4-BE49-F238E27FC236}">
                <a16:creationId xmlns:a16="http://schemas.microsoft.com/office/drawing/2014/main" id="{9AFB625E-4FBA-7740-833F-2A5E026AA5C2}"/>
              </a:ext>
            </a:extLst>
          </p:cNvPr>
          <p:cNvSpPr txBox="1">
            <a:spLocks/>
          </p:cNvSpPr>
          <p:nvPr/>
        </p:nvSpPr>
        <p:spPr>
          <a:xfrm>
            <a:off x="1660502" y="75295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聯合國教科文組織世界遺產委員會第</a:t>
            </a:r>
            <a:r>
              <a:rPr lang="en-US" altLang="ja-JP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36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屆會議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2012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6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24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-7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6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聖彼得堡</a:t>
            </a:r>
          </a:p>
        </p:txBody>
      </p:sp>
    </p:spTree>
    <p:extLst>
      <p:ext uri="{BB962C8B-B14F-4D97-AF65-F5344CB8AC3E}">
        <p14:creationId xmlns:p14="http://schemas.microsoft.com/office/powerpoint/2010/main" val="41330673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6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02</a:t>
            </a:r>
          </a:p>
        </p:txBody>
      </p:sp>
      <p:sp>
        <p:nvSpPr>
          <p:cNvPr id="7" name="Подзаголовок 2"/>
          <p:cNvSpPr txBox="1"/>
          <p:nvPr/>
        </p:nvSpPr>
        <p:spPr>
          <a:xfrm>
            <a:off x="1660503" y="1766456"/>
            <a:ext cx="2135642" cy="166947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”Polylog“咨詢公司成立於2000年，是2018年俄羅斯廣告公司排行榜上領先的機構。</a:t>
            </a:r>
          </a:p>
        </p:txBody>
      </p:sp>
      <p:grpSp>
        <p:nvGrpSpPr>
          <p:cNvPr id="46" name="Группа 45"/>
          <p:cNvGrpSpPr/>
          <p:nvPr/>
        </p:nvGrpSpPr>
        <p:grpSpPr>
          <a:xfrm>
            <a:off x="538344" y="3980281"/>
            <a:ext cx="11115311" cy="2570537"/>
            <a:chOff x="538344" y="4404045"/>
            <a:chExt cx="11115311" cy="2570537"/>
          </a:xfrm>
          <a:effectLst/>
        </p:grpSpPr>
        <p:grpSp>
          <p:nvGrpSpPr>
            <p:cNvPr id="36" name="Группа 35"/>
            <p:cNvGrpSpPr/>
            <p:nvPr/>
          </p:nvGrpSpPr>
          <p:grpSpPr>
            <a:xfrm>
              <a:off x="538344" y="4404045"/>
              <a:ext cx="11115311" cy="2206231"/>
              <a:chOff x="575657" y="4515124"/>
              <a:chExt cx="11115311" cy="2206231"/>
            </a:xfrm>
            <a:effectLst/>
          </p:grpSpPr>
          <p:sp>
            <p:nvSpPr>
              <p:cNvPr id="9" name="Подзаголовок 2"/>
              <p:cNvSpPr txBox="1"/>
              <p:nvPr/>
            </p:nvSpPr>
            <p:spPr>
              <a:xfrm>
                <a:off x="575657" y="5656262"/>
                <a:ext cx="1022057" cy="778310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0" i="0" u="none" strike="noStrike">
                    <a:solidFill>
                      <a:srgbClr val="FE0325"/>
                    </a:solidFill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"/>
                    <a:cs typeface="DIN Pro Cond"/>
                  </a:rPr>
                  <a:t>18余年市场经验</a:t>
                </a:r>
              </a:p>
            </p:txBody>
          </p:sp>
          <p:sp>
            <p:nvSpPr>
              <p:cNvPr id="10" name="Подзаголовок 2"/>
              <p:cNvSpPr txBox="1"/>
              <p:nvPr/>
            </p:nvSpPr>
            <p:spPr>
              <a:xfrm>
                <a:off x="2316256" y="5656261"/>
                <a:ext cx="978271" cy="474231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0" i="0" u="none" strike="noStrike" dirty="0">
                    <a:solidFill>
                      <a:srgbClr val="F50029"/>
                    </a:solidFill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"/>
                    <a:cs typeface="DIN Pro Cond"/>
                  </a:rPr>
                  <a:t>80余名在職專家 </a:t>
                </a:r>
              </a:p>
            </p:txBody>
          </p:sp>
          <p:sp>
            <p:nvSpPr>
              <p:cNvPr id="11" name="Подзаголовок 2"/>
              <p:cNvSpPr txBox="1"/>
              <p:nvPr/>
            </p:nvSpPr>
            <p:spPr>
              <a:xfrm>
                <a:off x="3523149" y="5656262"/>
                <a:ext cx="1737483" cy="429280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0" i="0" u="none" strike="noStrike">
                    <a:solidFill>
                      <a:srgbClr val="AC002B"/>
                    </a:solidFill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"/>
                    <a:cs typeface="DIN Pro Cond"/>
                  </a:rPr>
                  <a:t>100多個完成項目 </a:t>
                </a:r>
              </a:p>
            </p:txBody>
          </p:sp>
          <p:sp>
            <p:nvSpPr>
              <p:cNvPr id="12" name="Подзаголовок 2"/>
              <p:cNvSpPr txBox="1"/>
              <p:nvPr/>
            </p:nvSpPr>
            <p:spPr>
              <a:xfrm>
                <a:off x="5606864" y="5656262"/>
                <a:ext cx="978271" cy="1065093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0" i="0" u="none" strike="noStrike" dirty="0">
                    <a:solidFill>
                      <a:srgbClr val="8D002F"/>
                    </a:solidFill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"/>
                    <a:cs typeface="DIN Pro Cond"/>
                  </a:rPr>
                  <a:t>90%客户已与我们</a:t>
                </a:r>
              </a:p>
              <a:p>
                <a:pPr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0" i="0" u="none" strike="noStrike" dirty="0">
                    <a:solidFill>
                      <a:srgbClr val="8D002F"/>
                    </a:solidFill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"/>
                    <a:cs typeface="DIN Pro Cond"/>
                  </a:rPr>
                  <a:t>合作數年 </a:t>
                </a:r>
              </a:p>
            </p:txBody>
          </p:sp>
          <p:sp>
            <p:nvSpPr>
              <p:cNvPr id="14" name="Подзаголовок 2"/>
              <p:cNvSpPr txBox="1"/>
              <p:nvPr/>
            </p:nvSpPr>
            <p:spPr>
              <a:xfrm>
                <a:off x="8824320" y="5656262"/>
                <a:ext cx="1010964" cy="637483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0" i="0" u="none" strike="noStrike" dirty="0">
                    <a:solidFill>
                      <a:srgbClr val="B50857"/>
                    </a:solidFill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"/>
                    <a:cs typeface="DIN Pro Cond"/>
                  </a:rPr>
                  <a:t>斬獲50多個國家和 </a:t>
                </a:r>
              </a:p>
              <a:p>
                <a:pPr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0" i="0" u="none" strike="noStrike" dirty="0">
                    <a:solidFill>
                      <a:srgbClr val="B50857"/>
                    </a:solidFill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"/>
                    <a:cs typeface="DIN Pro Cond"/>
                  </a:rPr>
                  <a:t>國際知名獎項</a:t>
                </a:r>
              </a:p>
            </p:txBody>
          </p:sp>
          <p:sp>
            <p:nvSpPr>
              <p:cNvPr id="15" name="Подзаголовок 2"/>
              <p:cNvSpPr txBox="1"/>
              <p:nvPr/>
            </p:nvSpPr>
            <p:spPr>
              <a:xfrm>
                <a:off x="10269535" y="5656262"/>
                <a:ext cx="1421433" cy="461949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0" i="0" u="none" strike="noStrike">
                    <a:solidFill>
                      <a:srgbClr val="7B3985"/>
                    </a:solidFill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"/>
                    <a:cs typeface="DIN Pro Cond"/>
                  </a:rPr>
                  <a:t>自有旅行社</a:t>
                </a:r>
              </a:p>
              <a:p>
                <a:pPr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0" i="0" u="none" strike="noStrike">
                    <a:solidFill>
                      <a:srgbClr val="7B3985"/>
                    </a:solidFill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"/>
                    <a:cs typeface="DIN Pro Cond"/>
                  </a:rPr>
                  <a:t> Corporate Travel</a:t>
                </a:r>
              </a:p>
            </p:txBody>
          </p:sp>
          <p:pic>
            <p:nvPicPr>
              <p:cNvPr id="22" name="Рисунок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434" y="4515124"/>
                <a:ext cx="10211132" cy="423404"/>
              </a:xfrm>
              <a:prstGeom prst="rect">
                <a:avLst/>
              </a:prstGeom>
              <a:effectLst/>
            </p:spPr>
          </p:pic>
        </p:grpSp>
        <p:sp>
          <p:nvSpPr>
            <p:cNvPr id="42" name="Подзаголовок 2"/>
            <p:cNvSpPr txBox="1"/>
            <p:nvPr/>
          </p:nvSpPr>
          <p:spPr>
            <a:xfrm>
              <a:off x="7150222" y="5545183"/>
              <a:ext cx="1010964" cy="1429399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400" b="0" i="0" u="none" strike="noStrike" dirty="0">
                  <a:solidFill>
                    <a:srgbClr val="980123"/>
                  </a:solidFill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經質量管理體系  </a:t>
              </a:r>
            </a:p>
            <a:p>
              <a:pPr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400" b="0" i="0" u="none" strike="noStrike" dirty="0">
                  <a:solidFill>
                    <a:srgbClr val="980123"/>
                  </a:solidFill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ISO 9001:2015認證</a:t>
              </a: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7198594" y="646505"/>
            <a:ext cx="4268816" cy="1975108"/>
            <a:chOff x="7115828" y="646505"/>
            <a:chExt cx="4268816" cy="1975108"/>
          </a:xfrm>
          <a:effectLst/>
        </p:grpSpPr>
        <p:grpSp>
          <p:nvGrpSpPr>
            <p:cNvPr id="32" name="Группа 31"/>
            <p:cNvGrpSpPr/>
            <p:nvPr/>
          </p:nvGrpSpPr>
          <p:grpSpPr>
            <a:xfrm>
              <a:off x="8900232" y="775246"/>
              <a:ext cx="2484412" cy="1672815"/>
              <a:chOff x="8799604" y="874936"/>
              <a:chExt cx="2484412" cy="1672815"/>
            </a:xfrm>
            <a:effectLst/>
          </p:grpSpPr>
          <p:sp>
            <p:nvSpPr>
              <p:cNvPr id="23" name="Подзаголовок 2"/>
              <p:cNvSpPr txBox="1"/>
              <p:nvPr/>
            </p:nvSpPr>
            <p:spPr>
              <a:xfrm>
                <a:off x="8799604" y="874936"/>
                <a:ext cx="2484412" cy="1045312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200" b="1" i="0" u="none" strike="noStrike"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 Light"/>
                    <a:cs typeface="DIN Pro Cond Light"/>
                  </a:rPr>
                  <a:t>”我們擁有一支專業的隊伍。  一個整合過程、資源、方法、結果的質量管理體系。還有一直信賴我們的客戶“。</a:t>
                </a:r>
              </a:p>
            </p:txBody>
          </p:sp>
          <p:sp>
            <p:nvSpPr>
              <p:cNvPr id="28" name="Подзаголовок 2"/>
              <p:cNvSpPr txBox="1"/>
              <p:nvPr/>
            </p:nvSpPr>
            <p:spPr>
              <a:xfrm>
                <a:off x="8799604" y="2238179"/>
                <a:ext cx="2484412" cy="309572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400" b="1" i="0" u="none" strike="noStrike" dirty="0"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 Light"/>
                    <a:cs typeface="DIN Pro Cond Light"/>
                  </a:rPr>
                  <a:t>奥列格</a:t>
                </a:r>
                <a:r>
                  <a:rPr lang="zh-HK" sz="1400" b="0" i="0" u="none" strike="noStrike" dirty="0"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 Light"/>
                    <a:cs typeface="DIN Pro Cond Light"/>
                  </a:rPr>
                  <a:t>•</a:t>
                </a:r>
                <a:r>
                  <a:rPr lang="zh-HK" sz="1400" b="1" i="0" u="none" strike="noStrike" dirty="0"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 Light"/>
                    <a:cs typeface="DIN Pro Cond Light"/>
                  </a:rPr>
                  <a:t>卡爾皮洛夫，</a:t>
                </a:r>
                <a:br>
                  <a:rPr lang="en-US" altLang="zh-HK" sz="1400" b="1" i="0" u="none" strike="noStrike" dirty="0"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 Light"/>
                    <a:cs typeface="DIN Pro Cond Light"/>
                  </a:rPr>
                </a:br>
                <a:r>
                  <a:rPr lang="zh-HK" sz="1400" b="0" i="0" u="none" strike="noStrike" dirty="0">
                    <a:effectLst/>
                    <a:highlight>
                      <a:srgbClr val="000000">
                        <a:alpha val="0"/>
                      </a:srgbClr>
                    </a:highlight>
                    <a:latin typeface="DIN Pro Cond Light"/>
                    <a:cs typeface="DIN Pro Cond Light"/>
                  </a:rPr>
                  <a:t>總經理 </a:t>
                </a:r>
              </a:p>
            </p:txBody>
          </p:sp>
        </p:grpSp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828" y="646505"/>
              <a:ext cx="1399035" cy="1975108"/>
            </a:xfrm>
            <a:prstGeom prst="rect">
              <a:avLst/>
            </a:prstGeom>
            <a:effectLst/>
          </p:spPr>
        </p:pic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03" y="646506"/>
            <a:ext cx="2166340" cy="1975108"/>
          </a:xfrm>
          <a:prstGeom prst="rect">
            <a:avLst/>
          </a:prstGeom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 flipH="1">
            <a:off x="11852779" y="752952"/>
            <a:ext cx="668570" cy="668570"/>
          </a:xfrm>
          <a:prstGeom prst="rect">
            <a:avLst/>
          </a:prstGeom>
          <a:effectLst/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C1AB44F2-9B9B-294C-A226-15F68CB1FDF2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基本信息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機構介紹</a:t>
            </a:r>
          </a:p>
        </p:txBody>
      </p:sp>
    </p:spTree>
    <p:extLst>
      <p:ext uri="{BB962C8B-B14F-4D97-AF65-F5344CB8AC3E}">
        <p14:creationId xmlns:p14="http://schemas.microsoft.com/office/powerpoint/2010/main" val="89684065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97" y="2701203"/>
            <a:ext cx="1455593" cy="1455593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7" t="222" r="4296" b="-222"/>
          <a:stretch>
            <a:fillRect/>
          </a:stretch>
        </p:blipFill>
        <p:spPr>
          <a:xfrm>
            <a:off x="6979920" y="-2"/>
            <a:ext cx="5212080" cy="6858000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46" y="6192981"/>
            <a:ext cx="3313558" cy="1825553"/>
          </a:xfrm>
          <a:prstGeom prst="rect">
            <a:avLst/>
          </a:prstGeom>
          <a:effectLst/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0F2D08A-B9D8-C643-9D11-BFEE96A31C59}"/>
              </a:ext>
            </a:extLst>
          </p:cNvPr>
          <p:cNvSpPr txBox="1">
            <a:spLocks/>
          </p:cNvSpPr>
          <p:nvPr/>
        </p:nvSpPr>
        <p:spPr>
          <a:xfrm>
            <a:off x="1258719" y="2772109"/>
            <a:ext cx="4961973" cy="1313779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Arial Narrow" panose="020B0604020202020204" pitchFamily="34" charset="0"/>
                <a:cs typeface="Arial Narrow" panose="020B0604020202020204" pitchFamily="34" charset="0"/>
              </a:rPr>
              <a:t>IT/TELECOM</a:t>
            </a:r>
          </a:p>
        </p:txBody>
      </p:sp>
    </p:spTree>
    <p:extLst>
      <p:ext uri="{BB962C8B-B14F-4D97-AF65-F5344CB8AC3E}">
        <p14:creationId xmlns:p14="http://schemas.microsoft.com/office/powerpoint/2010/main" val="33262120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1" name="Объект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" y="3361834"/>
            <a:ext cx="6300960" cy="4202053"/>
          </a:xfr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23</a:t>
            </a:r>
          </a:p>
        </p:txBody>
      </p:sp>
      <p:sp>
        <p:nvSpPr>
          <p:cNvPr id="20" name="Подзаголовок 2"/>
          <p:cNvSpPr txBox="1"/>
          <p:nvPr/>
        </p:nvSpPr>
        <p:spPr>
          <a:xfrm>
            <a:off x="1660501" y="-1631040"/>
            <a:ext cx="5538093" cy="817175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endParaRPr lang="zh-HK" sz="1800" b="1" i="0" u="none" strike="noStrike" dirty="0">
              <a:gradFill>
                <a:tileRect/>
              </a:gradFill>
              <a:effectLst/>
              <a:highlight>
                <a:srgbClr val="000000">
                  <a:alpha val="0"/>
                </a:srgbClr>
              </a:highlight>
              <a:latin typeface="DIN Pro Cond Medium"/>
              <a:cs typeface="DIN Pro Cond Medium"/>
            </a:endParaRP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76542" y="2374188"/>
            <a:ext cx="5351804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分享使用記憶計算技術、人工智能，物聯網實踐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組織論壇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11" name="Подзаголовок 2"/>
          <p:cNvSpPr txBox="1"/>
          <p:nvPr/>
        </p:nvSpPr>
        <p:spPr>
          <a:xfrm>
            <a:off x="8283716" y="1323883"/>
            <a:ext cx="3226933" cy="241883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研究制定活動視覺概念，編寫活動方案和節目，其中包括舉行一次探索遊戲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保障餐飲和網絡直播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編寫預告新聞稿和Facebook活動頁面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舉辦俄羅斯聯邦儲蓄銀行發言人記者招待會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出席記者41位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發佈100余條論壇報導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400余名專家參加論壇，網絡直播觀看人數700余人</a:t>
            </a:r>
          </a:p>
        </p:txBody>
      </p:sp>
      <p:sp>
        <p:nvSpPr>
          <p:cNvPr id="14" name="Подзаголовок 2"/>
          <p:cNvSpPr txBox="1"/>
          <p:nvPr/>
        </p:nvSpPr>
        <p:spPr>
          <a:xfrm>
            <a:off x="8283716" y="752952"/>
            <a:ext cx="4146774" cy="82102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成果：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22" y="1408981"/>
            <a:ext cx="87794" cy="120889"/>
          </a:xfrm>
          <a:prstGeom prst="rect">
            <a:avLst/>
          </a:prstGeom>
          <a:effectLst/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22" y="2363715"/>
            <a:ext cx="87794" cy="120889"/>
          </a:xfrm>
          <a:prstGeom prst="rect">
            <a:avLst/>
          </a:prstGeom>
          <a:effectLst/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22" y="2002929"/>
            <a:ext cx="87794" cy="120889"/>
          </a:xfrm>
          <a:prstGeom prst="rect">
            <a:avLst/>
          </a:prstGeom>
          <a:effectLst/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987" y="3185682"/>
            <a:ext cx="1355789" cy="376893"/>
          </a:xfrm>
          <a:prstGeom prst="rect">
            <a:avLst/>
          </a:prstGeom>
          <a:effectLst/>
        </p:spPr>
      </p:pic>
      <p:sp>
        <p:nvSpPr>
          <p:cNvPr id="25" name="Объект 2"/>
          <p:cNvSpPr txBox="1"/>
          <p:nvPr/>
        </p:nvSpPr>
        <p:spPr>
          <a:xfrm>
            <a:off x="3657437" y="2760006"/>
            <a:ext cx="3370908" cy="435133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ru-RU">
              <a:effectLst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22" y="2724354"/>
            <a:ext cx="87794" cy="120889"/>
          </a:xfrm>
          <a:prstGeom prst="rect">
            <a:avLst/>
          </a:prstGeom>
          <a:effectLst/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22" y="3341602"/>
            <a:ext cx="87794" cy="120889"/>
          </a:xfrm>
          <a:prstGeom prst="rect">
            <a:avLst/>
          </a:prstGeom>
          <a:effectLst/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22" y="3673817"/>
            <a:ext cx="87794" cy="120889"/>
          </a:xfrm>
          <a:prstGeom prst="rect">
            <a:avLst/>
          </a:prstGeom>
          <a:effectLst/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22" y="4044656"/>
            <a:ext cx="87794" cy="120889"/>
          </a:xfrm>
          <a:prstGeom prst="rect">
            <a:avLst/>
          </a:prstGeom>
          <a:effectLst/>
        </p:spPr>
      </p:pic>
      <p:sp>
        <p:nvSpPr>
          <p:cNvPr id="34" name="Подзаголовок 2">
            <a:extLst>
              <a:ext uri="{FF2B5EF4-FFF2-40B4-BE49-F238E27FC236}">
                <a16:creationId xmlns:a16="http://schemas.microsoft.com/office/drawing/2014/main" id="{71FBD6B6-4B57-8848-AC23-353B630B775E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“SBERBANK IN-MEMORY COMPUTING DAY” 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論壇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2017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10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</a:t>
            </a:r>
          </a:p>
        </p:txBody>
      </p:sp>
    </p:spTree>
    <p:extLst>
      <p:ext uri="{BB962C8B-B14F-4D97-AF65-F5344CB8AC3E}">
        <p14:creationId xmlns:p14="http://schemas.microsoft.com/office/powerpoint/2010/main" val="331820499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1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6" t="-7543" r="-11075" b="2262"/>
          <a:stretch>
            <a:fillRect/>
          </a:stretch>
        </p:blipFill>
        <p:spPr>
          <a:xfrm>
            <a:off x="7437121" y="-625843"/>
            <a:ext cx="6295246" cy="4252963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24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28" name="Подзаголовок 2"/>
          <p:cNvSpPr txBox="1"/>
          <p:nvPr/>
        </p:nvSpPr>
        <p:spPr>
          <a:xfrm>
            <a:off x="1618003" y="5108455"/>
            <a:ext cx="3376751" cy="82102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邀請俄羅斯和國外設計師及UX專家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收到200余份參加申請</a:t>
            </a:r>
          </a:p>
        </p:txBody>
      </p:sp>
      <p:sp>
        <p:nvSpPr>
          <p:cNvPr id="29" name="Подзаголовок 2"/>
          <p:cNvSpPr txBox="1"/>
          <p:nvPr/>
        </p:nvSpPr>
        <p:spPr>
          <a:xfrm>
            <a:off x="1618003" y="4537524"/>
            <a:ext cx="4146774" cy="82102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成果：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193553"/>
            <a:ext cx="87794" cy="120889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571260"/>
            <a:ext cx="87794" cy="120889"/>
          </a:xfrm>
          <a:prstGeom prst="rect">
            <a:avLst/>
          </a:prstGeom>
          <a:effectLst/>
        </p:spPr>
      </p:pic>
      <p:grpSp>
        <p:nvGrpSpPr>
          <p:cNvPr id="33" name="Группа 32"/>
          <p:cNvGrpSpPr/>
          <p:nvPr/>
        </p:nvGrpSpPr>
        <p:grpSpPr>
          <a:xfrm>
            <a:off x="6990842" y="5108455"/>
            <a:ext cx="3464545" cy="2418833"/>
            <a:chOff x="8195922" y="4313647"/>
            <a:chExt cx="3464545" cy="2418833"/>
          </a:xfrm>
          <a:effectLst/>
        </p:grpSpPr>
        <p:sp>
          <p:nvSpPr>
            <p:cNvPr id="34" name="Подзаголовок 2"/>
            <p:cNvSpPr txBox="1"/>
            <p:nvPr/>
          </p:nvSpPr>
          <p:spPr>
            <a:xfrm>
              <a:off x="8283716" y="4313647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超過40個註冊團隊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55名活動參與者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大眾媒體報道超過100條</a:t>
              </a: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endParaRPr lang="ru-RU" sz="1400">
                <a:effectLst/>
                <a:latin typeface="DIN Pro Cond" panose="020B0506020101010102" pitchFamily="34" charset="-52"/>
                <a:cs typeface="DIN Pro Cond" panose="020B0506020101010102" pitchFamily="34" charset="-52"/>
              </a:endParaRPr>
            </a:p>
          </p:txBody>
        </p: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760121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sp>
        <p:nvSpPr>
          <p:cNvPr id="27" name="Подзаголовок 2"/>
          <p:cNvSpPr txBox="1"/>
          <p:nvPr/>
        </p:nvSpPr>
        <p:spPr>
          <a:xfrm>
            <a:off x="1660501" y="2743764"/>
            <a:ext cx="3499329" cy="198702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籌備並舉行編程馬拉松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招攬參與者、場地技術保障、制定方案、公關支持</a:t>
            </a: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300" y="5904423"/>
            <a:ext cx="87794" cy="120889"/>
          </a:xfrm>
          <a:prstGeom prst="rect">
            <a:avLst/>
          </a:prstGeom>
          <a:effectLst/>
        </p:spPr>
      </p:pic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0847B353-6300-904B-82D5-C9FA8966DA01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俄羅斯聯邦儲蓄銀行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國際編程設計馬拉松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2016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7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30-31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</a:t>
            </a:r>
          </a:p>
        </p:txBody>
      </p:sp>
    </p:spTree>
    <p:extLst>
      <p:ext uri="{BB962C8B-B14F-4D97-AF65-F5344CB8AC3E}">
        <p14:creationId xmlns:p14="http://schemas.microsoft.com/office/powerpoint/2010/main" val="27279054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6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50" t="10014" r="16531" b="868"/>
          <a:stretch>
            <a:fillRect/>
          </a:stretch>
        </p:blipFill>
        <p:spPr>
          <a:xfrm>
            <a:off x="7433201" y="-16116"/>
            <a:ext cx="5574899" cy="3681413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26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18003" y="2194021"/>
            <a:ext cx="3682390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在市場推廣新產品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組織新聞發佈會並提供公關支持，其關鍵理念是高科技與現代藝術的結合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1530209" y="3966593"/>
            <a:ext cx="4234568" cy="2989764"/>
            <a:chOff x="8195922" y="752952"/>
            <a:chExt cx="4234568" cy="2989764"/>
          </a:xfrm>
          <a:effectLst/>
        </p:grpSpPr>
        <p:sp>
          <p:nvSpPr>
            <p:cNvPr id="28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有60位記者出席活動，其中有莫斯科24、LifeNews、Forbes、Interfax、RBK Group、論據與事實等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不計翻印，大眾媒體發佈80條高質量報道</a:t>
              </a:r>
            </a:p>
          </p:txBody>
        </p:sp>
        <p:sp>
          <p:nvSpPr>
            <p:cNvPr id="29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424820"/>
            <a:ext cx="87794" cy="120889"/>
          </a:xfrm>
          <a:prstGeom prst="rect">
            <a:avLst/>
          </a:prstGeom>
          <a:effectLst/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t="-502" r="7866" b="502"/>
          <a:stretch>
            <a:fillRect/>
          </a:stretch>
        </p:blipFill>
        <p:spPr>
          <a:xfrm>
            <a:off x="5930527" y="1094623"/>
            <a:ext cx="2745387" cy="2165074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17" name="Подзаголовок 2"/>
          <p:cNvSpPr txBox="1"/>
          <p:nvPr/>
        </p:nvSpPr>
        <p:spPr>
          <a:xfrm>
            <a:off x="6232675" y="4537523"/>
            <a:ext cx="3376751" cy="241883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策劃3小時活動：由Sagemcom公司俄羅斯代表處CEO德米特里•米羅什尼科夫發言的推介會正式部分，問答環節，可測試其性能的項目展示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與博主互動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736" y="4622621"/>
            <a:ext cx="87794" cy="120889"/>
          </a:xfrm>
          <a:prstGeom prst="rect">
            <a:avLst/>
          </a:prstGeom>
          <a:effectLst/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44" y="5631976"/>
            <a:ext cx="87794" cy="120889"/>
          </a:xfrm>
          <a:prstGeom prst="rect">
            <a:avLst/>
          </a:prstGeom>
          <a:effectLst/>
        </p:spPr>
      </p:pic>
      <p:sp>
        <p:nvSpPr>
          <p:cNvPr id="32" name="Подзаголовок 2">
            <a:extLst>
              <a:ext uri="{FF2B5EF4-FFF2-40B4-BE49-F238E27FC236}">
                <a16:creationId xmlns:a16="http://schemas.microsoft.com/office/drawing/2014/main" id="{81A75EC0-CDF3-9341-B238-8240E59A9AB5}"/>
              </a:ext>
            </a:extLst>
          </p:cNvPr>
          <p:cNvSpPr txBox="1">
            <a:spLocks/>
          </p:cNvSpPr>
          <p:nvPr/>
        </p:nvSpPr>
        <p:spPr>
          <a:xfrm>
            <a:off x="1618003" y="739640"/>
            <a:ext cx="4305277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SAGEMCOM (PHILIPS)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2014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4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23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</a:t>
            </a:r>
          </a:p>
        </p:txBody>
      </p:sp>
    </p:spTree>
    <p:extLst>
      <p:ext uri="{BB962C8B-B14F-4D97-AF65-F5344CB8AC3E}">
        <p14:creationId xmlns:p14="http://schemas.microsoft.com/office/powerpoint/2010/main" val="367786145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2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433090" y="-59373"/>
            <a:ext cx="5511922" cy="3681413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27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1530209" y="3966593"/>
            <a:ext cx="4234568" cy="2989764"/>
            <a:chOff x="8195922" y="752952"/>
            <a:chExt cx="4234568" cy="2989764"/>
          </a:xfrm>
          <a:effectLst/>
        </p:grpSpPr>
        <p:sp>
          <p:nvSpPr>
            <p:cNvPr id="28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同發展研究所的專家代表團一起，100天內在俄羅斯從符拉迪沃斯托克至聖彼得堡跋涉40000余公里。</a:t>
              </a:r>
            </a:p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從2500余份申請中，選出469個地區初創公司代表</a:t>
              </a:r>
            </a:p>
            <a:p>
              <a:pPr algn="l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ru-RU" sz="1400">
                <a:effectLst/>
                <a:latin typeface="DIN Pro Cond" panose="020B0506020101010102" pitchFamily="34" charset="-52"/>
                <a:cs typeface="DIN Pro Cond" panose="020B0506020101010102" pitchFamily="34" charset="-52"/>
              </a:endParaRPr>
            </a:p>
          </p:txBody>
        </p:sp>
        <p:sp>
          <p:nvSpPr>
            <p:cNvPr id="29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2201427"/>
              <a:ext cx="87794" cy="120889"/>
            </a:xfrm>
            <a:prstGeom prst="rect">
              <a:avLst/>
            </a:prstGeom>
            <a:effectLst/>
          </p:spPr>
        </p:pic>
      </p:grpSp>
      <p:grpSp>
        <p:nvGrpSpPr>
          <p:cNvPr id="33" name="Группа 32"/>
          <p:cNvGrpSpPr/>
          <p:nvPr/>
        </p:nvGrpSpPr>
        <p:grpSpPr>
          <a:xfrm>
            <a:off x="6990842" y="4537524"/>
            <a:ext cx="3464545" cy="2418833"/>
            <a:chOff x="8195922" y="4313647"/>
            <a:chExt cx="3464545" cy="2418833"/>
          </a:xfrm>
          <a:effectLst/>
        </p:grpSpPr>
        <p:sp>
          <p:nvSpPr>
            <p:cNvPr id="34" name="Подзаголовок 2"/>
            <p:cNvSpPr txBox="1"/>
            <p:nvPr/>
          </p:nvSpPr>
          <p:spPr>
            <a:xfrm>
              <a:off x="8283716" y="4313647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聯邦和地區媒體報道超過2070條</a:t>
              </a:r>
            </a:p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包括95家電視公司在內的423家媒體代表出席見面會</a:t>
              </a:r>
            </a:p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大眾媒體和社交媒體受眾覆蓋2.2億人</a:t>
              </a:r>
            </a:p>
          </p:txBody>
        </p: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sp>
        <p:nvSpPr>
          <p:cNvPr id="27" name="Подзаголовок 2"/>
          <p:cNvSpPr txBox="1"/>
          <p:nvPr/>
        </p:nvSpPr>
        <p:spPr>
          <a:xfrm>
            <a:off x="1618002" y="1993994"/>
            <a:ext cx="3682390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在各區域尋找有潛力的投資方案和年輕開發人員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組織Russian Startup Tour發展研究院路線和信息宣傳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42" y="4993528"/>
            <a:ext cx="87794" cy="120889"/>
          </a:xfrm>
          <a:prstGeom prst="rect">
            <a:avLst/>
          </a:prstGeom>
          <a:effectLst/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42" y="5563145"/>
            <a:ext cx="87794" cy="120889"/>
          </a:xfrm>
          <a:prstGeom prst="rect">
            <a:avLst/>
          </a:prstGeom>
          <a:effectLst/>
        </p:spPr>
      </p:pic>
      <p:pic>
        <p:nvPicPr>
          <p:cNvPr id="37" name="Объект 1"/>
          <p:cNvPicPr>
            <a:picLocks noGrp="1" noChangeAspect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76" y="1117600"/>
            <a:ext cx="2676922" cy="2141538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82DEE932-6CE5-B54E-8A7C-D6073548D435}"/>
              </a:ext>
            </a:extLst>
          </p:cNvPr>
          <p:cNvSpPr txBox="1">
            <a:spLocks/>
          </p:cNvSpPr>
          <p:nvPr/>
        </p:nvSpPr>
        <p:spPr>
          <a:xfrm>
            <a:off x="1618002" y="771134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RUSSIAN STARTUP TOUR 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2013-2014</a:t>
            </a:r>
          </a:p>
        </p:txBody>
      </p:sp>
    </p:spTree>
    <p:extLst>
      <p:ext uri="{BB962C8B-B14F-4D97-AF65-F5344CB8AC3E}">
        <p14:creationId xmlns:p14="http://schemas.microsoft.com/office/powerpoint/2010/main" val="194595064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21" name="Объект 2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315" y="0"/>
            <a:ext cx="5474745" cy="3607192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28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1530209" y="3966593"/>
            <a:ext cx="4234568" cy="2989764"/>
            <a:chOff x="8195922" y="752952"/>
            <a:chExt cx="4234568" cy="2989764"/>
          </a:xfrm>
          <a:effectLst/>
        </p:grpSpPr>
        <p:sp>
          <p:nvSpPr>
            <p:cNvPr id="28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來自主流IT出版物和通訊社的50名記者出席新聞發佈會</a:t>
              </a:r>
            </a:p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社交網絡每3個月發帖數量400余條（在年輕人中推廣Ask a Pro頻道，在Facebook推廣小組）</a:t>
              </a:r>
            </a:p>
            <a:p>
              <a:pPr algn="l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ru-RU" sz="1400">
                <a:effectLst/>
                <a:latin typeface="DIN Pro Cond" panose="020B0506020101010102" pitchFamily="34" charset="-52"/>
                <a:cs typeface="DIN Pro Cond" panose="020B0506020101010102" pitchFamily="34" charset="-52"/>
              </a:endParaRPr>
            </a:p>
          </p:txBody>
        </p:sp>
        <p:sp>
          <p:nvSpPr>
            <p:cNvPr id="29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990783"/>
              <a:ext cx="87794" cy="120889"/>
            </a:xfrm>
            <a:prstGeom prst="rect">
              <a:avLst/>
            </a:prstGeom>
            <a:effectLst/>
          </p:spPr>
        </p:pic>
      </p:grpSp>
      <p:grpSp>
        <p:nvGrpSpPr>
          <p:cNvPr id="33" name="Группа 32"/>
          <p:cNvGrpSpPr/>
          <p:nvPr/>
        </p:nvGrpSpPr>
        <p:grpSpPr>
          <a:xfrm>
            <a:off x="6990842" y="4537524"/>
            <a:ext cx="3464545" cy="2418833"/>
            <a:chOff x="8195922" y="4313647"/>
            <a:chExt cx="3464545" cy="2418833"/>
          </a:xfrm>
          <a:effectLst/>
        </p:grpSpPr>
        <p:sp>
          <p:nvSpPr>
            <p:cNvPr id="34" name="Подзаголовок 2"/>
            <p:cNvSpPr txBox="1"/>
            <p:nvPr/>
          </p:nvSpPr>
          <p:spPr>
            <a:xfrm>
              <a:off x="8283716" y="4313647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Adme.ru特別項目創意大賽</a:t>
              </a:r>
            </a:p>
            <a:p>
              <a:pPr lvl="0"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成果：活動期間Creative Cloud方案的銷售量增長兩倍</a:t>
              </a:r>
            </a:p>
          </p:txBody>
        </p:sp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sp>
        <p:nvSpPr>
          <p:cNvPr id="27" name="Подзаголовок 2"/>
          <p:cNvSpPr txBox="1"/>
          <p:nvPr/>
        </p:nvSpPr>
        <p:spPr>
          <a:xfrm>
            <a:off x="1618002" y="1926455"/>
            <a:ext cx="3682390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在媒體中推廣品牌，增大銷售量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組織新聞發佈會，與主流出版物組織特別項目，管理社交網絡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42" y="4993528"/>
            <a:ext cx="87794" cy="120889"/>
          </a:xfrm>
          <a:prstGeom prst="rect">
            <a:avLst/>
          </a:prstGeom>
          <a:effectLst/>
        </p:spPr>
      </p:pic>
      <p:pic>
        <p:nvPicPr>
          <p:cNvPr id="20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559" y="1034732"/>
            <a:ext cx="1454677" cy="2141856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32" name="Подзаголовок 2">
            <a:extLst>
              <a:ext uri="{FF2B5EF4-FFF2-40B4-BE49-F238E27FC236}">
                <a16:creationId xmlns:a16="http://schemas.microsoft.com/office/drawing/2014/main" id="{8B4FDE87-423B-7346-AD74-C0AF1F15FBD6}"/>
              </a:ext>
            </a:extLst>
          </p:cNvPr>
          <p:cNvSpPr txBox="1">
            <a:spLocks/>
          </p:cNvSpPr>
          <p:nvPr/>
        </p:nvSpPr>
        <p:spPr>
          <a:xfrm>
            <a:off x="1618002" y="750705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ADOBE SYSTEMS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2014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7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10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-8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10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07082093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97" y="2701203"/>
            <a:ext cx="1455593" cy="1455593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0" t="444" r="6815" b="-444"/>
          <a:stretch>
            <a:fillRect/>
          </a:stretch>
        </p:blipFill>
        <p:spPr>
          <a:xfrm>
            <a:off x="6964680" y="0"/>
            <a:ext cx="5227320" cy="6858000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46" y="6192981"/>
            <a:ext cx="3313558" cy="1825553"/>
          </a:xfrm>
          <a:prstGeom prst="rect">
            <a:avLst/>
          </a:prstGeom>
          <a:effectLst/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71511F3B-2D29-2345-A95A-6FCFB2E39F14}"/>
              </a:ext>
            </a:extLst>
          </p:cNvPr>
          <p:cNvSpPr txBox="1">
            <a:spLocks/>
          </p:cNvSpPr>
          <p:nvPr/>
        </p:nvSpPr>
        <p:spPr>
          <a:xfrm>
            <a:off x="1258719" y="2986253"/>
            <a:ext cx="4961973" cy="885491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衛生保健事業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與藥學</a:t>
            </a:r>
          </a:p>
        </p:txBody>
      </p:sp>
    </p:spTree>
    <p:extLst>
      <p:ext uri="{BB962C8B-B14F-4D97-AF65-F5344CB8AC3E}">
        <p14:creationId xmlns:p14="http://schemas.microsoft.com/office/powerpoint/2010/main" val="282490452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51" name="Рисунок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1" b="-6491"/>
          <a:stretch>
            <a:fillRect/>
          </a:stretch>
        </p:blipFill>
        <p:spPr>
          <a:xfrm>
            <a:off x="6059487" y="3527429"/>
            <a:ext cx="5429879" cy="3635354"/>
          </a:xfrm>
          <a:prstGeom prst="rect">
            <a:avLst/>
          </a:prstGeom>
          <a:effectLst/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1" r="10420"/>
          <a:stretch>
            <a:fillRect/>
          </a:stretch>
        </p:blipFill>
        <p:spPr>
          <a:xfrm>
            <a:off x="4998836" y="4223548"/>
            <a:ext cx="2139384" cy="1921613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30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753879" y="2473917"/>
            <a:ext cx="4195732" cy="167823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將俄羅斯創傷學和骨科學提升到優質新水平，創建世界級的定期專業活動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組織國際論壇和信息宣傳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endParaRPr lang="ru-RU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4" name="Группа 3"/>
          <p:cNvGrpSpPr/>
          <p:nvPr/>
        </p:nvGrpSpPr>
        <p:grpSpPr>
          <a:xfrm>
            <a:off x="7366112" y="1323883"/>
            <a:ext cx="4123252" cy="2418833"/>
            <a:chOff x="8195922" y="1323883"/>
            <a:chExt cx="3304924" cy="2418833"/>
          </a:xfrm>
          <a:effectLst/>
        </p:grpSpPr>
        <p:sp>
          <p:nvSpPr>
            <p:cNvPr id="11" name="Подзаголовок 2"/>
            <p:cNvSpPr txBox="1"/>
            <p:nvPr/>
          </p:nvSpPr>
          <p:spPr>
            <a:xfrm>
              <a:off x="8283716" y="1323883"/>
              <a:ext cx="3217130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歐亞矯形學論壇被列入俄羅斯衛生部活動計劃</a:t>
              </a:r>
            </a:p>
            <a:p>
              <a:pPr algn="l" rtl="0"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獲得一系列國家委員會和國家機構支持</a:t>
              </a:r>
            </a:p>
            <a:p>
              <a:pPr algn="l" rtl="0"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與阿塞拜疆、孟加拉國、約旦、伊朗、哈薩克斯坦、中國、摩爾多瓦、波蘭、塔吉克斯坦、烏茲別克斯坦、日本的醫療機構和專業協會簽署了13份合作備忘錄</a:t>
              </a:r>
            </a:p>
          </p:txBody>
        </p:sp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</p:grpSp>
      <p:sp>
        <p:nvSpPr>
          <p:cNvPr id="25" name="Объект 2"/>
          <p:cNvSpPr txBox="1"/>
          <p:nvPr/>
        </p:nvSpPr>
        <p:spPr>
          <a:xfrm>
            <a:off x="3657437" y="2760006"/>
            <a:ext cx="3370908" cy="4351338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ru-RU">
              <a:effectLst/>
            </a:endParaRPr>
          </a:p>
        </p:txBody>
      </p:sp>
      <p:sp>
        <p:nvSpPr>
          <p:cNvPr id="23" name="Подзаголовок 2"/>
          <p:cNvSpPr txBox="1"/>
          <p:nvPr/>
        </p:nvSpPr>
        <p:spPr>
          <a:xfrm>
            <a:off x="1697502" y="4312228"/>
            <a:ext cx="3913823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ru-RU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111" y="1736807"/>
            <a:ext cx="109533" cy="120889"/>
          </a:xfrm>
          <a:prstGeom prst="rect">
            <a:avLst/>
          </a:prstGeom>
          <a:effectLst/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111" y="2096000"/>
            <a:ext cx="109533" cy="120889"/>
          </a:xfrm>
          <a:prstGeom prst="rect">
            <a:avLst/>
          </a:prstGeom>
          <a:effectLst/>
        </p:spPr>
      </p:pic>
      <p:grpSp>
        <p:nvGrpSpPr>
          <p:cNvPr id="28" name="Группа 27"/>
          <p:cNvGrpSpPr/>
          <p:nvPr/>
        </p:nvGrpSpPr>
        <p:grpSpPr>
          <a:xfrm>
            <a:off x="1644347" y="4361924"/>
            <a:ext cx="5283085" cy="2058150"/>
            <a:chOff x="8195922" y="3742716"/>
            <a:chExt cx="4234568" cy="2058150"/>
          </a:xfrm>
          <a:effectLst/>
        </p:grpSpPr>
        <p:sp>
          <p:nvSpPr>
            <p:cNvPr id="29" name="Подзаголовок 2"/>
            <p:cNvSpPr txBox="1"/>
            <p:nvPr/>
          </p:nvSpPr>
          <p:spPr>
            <a:xfrm>
              <a:off x="8283716" y="4313647"/>
              <a:ext cx="2512871" cy="1487219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為來自世界各地的矯形外科醫生創建了一個獨一無二的溝通平台</a:t>
              </a:r>
            </a:p>
            <a:p>
              <a:pPr algn="l" rtl="0"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來自70個國家的3750位參與者</a:t>
              </a:r>
            </a:p>
            <a:p>
              <a:pPr algn="l" rtl="0"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為項目吸引資金（Fundraising）4千9百萬盧布</a:t>
              </a:r>
            </a:p>
          </p:txBody>
        </p:sp>
        <p:sp>
          <p:nvSpPr>
            <p:cNvPr id="33" name="Подзаголовок 2"/>
            <p:cNvSpPr txBox="1"/>
            <p:nvPr/>
          </p:nvSpPr>
          <p:spPr>
            <a:xfrm>
              <a:off x="8283716" y="3742716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904636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41" name="Рисунок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449" y="5856531"/>
            <a:ext cx="109533" cy="120889"/>
          </a:xfrm>
          <a:prstGeom prst="rect">
            <a:avLst/>
          </a:prstGeom>
          <a:effectLst/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93" y="2928494"/>
            <a:ext cx="935144" cy="935144"/>
          </a:xfrm>
          <a:prstGeom prst="rect">
            <a:avLst/>
          </a:prstGeom>
          <a:effectLst/>
        </p:spPr>
      </p:pic>
      <p:sp>
        <p:nvSpPr>
          <p:cNvPr id="27" name="Подзаголовок 2">
            <a:extLst>
              <a:ext uri="{FF2B5EF4-FFF2-40B4-BE49-F238E27FC236}">
                <a16:creationId xmlns:a16="http://schemas.microsoft.com/office/drawing/2014/main" id="{D3858EF9-9897-4B43-85F7-E46D8112D017}"/>
              </a:ext>
            </a:extLst>
          </p:cNvPr>
          <p:cNvSpPr txBox="1">
            <a:spLocks/>
          </p:cNvSpPr>
          <p:nvPr/>
        </p:nvSpPr>
        <p:spPr>
          <a:xfrm>
            <a:off x="1752279" y="705702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歐亞矯形學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論壇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2017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6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29-30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莫斯科，展覽中心</a:t>
            </a:r>
          </a:p>
        </p:txBody>
      </p:sp>
    </p:spTree>
    <p:extLst>
      <p:ext uri="{BB962C8B-B14F-4D97-AF65-F5344CB8AC3E}">
        <p14:creationId xmlns:p14="http://schemas.microsoft.com/office/powerpoint/2010/main" val="344545788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0" name="Объект 16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l="32568" r="16483"/>
          <a:stretch>
            <a:fillRect/>
          </a:stretch>
        </p:blipFill>
        <p:spPr>
          <a:xfrm>
            <a:off x="6966857" y="-2"/>
            <a:ext cx="5290457" cy="6858000"/>
          </a:xfrm>
          <a:prstGeom prst="rect">
            <a:avLst/>
          </a:prstGeom>
          <a:effectLst/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97" y="2701203"/>
            <a:ext cx="1455593" cy="1455593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46" y="6192981"/>
            <a:ext cx="3313558" cy="1825553"/>
          </a:xfrm>
          <a:prstGeom prst="rect">
            <a:avLst/>
          </a:prstGeom>
          <a:effectLst/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96199205-29F7-984D-BF31-EDA1EF8C8079}"/>
              </a:ext>
            </a:extLst>
          </p:cNvPr>
          <p:cNvSpPr txBox="1">
            <a:spLocks/>
          </p:cNvSpPr>
          <p:nvPr/>
        </p:nvSpPr>
        <p:spPr>
          <a:xfrm>
            <a:off x="1258719" y="3169134"/>
            <a:ext cx="3966425" cy="519731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與汽車品牌的合作經驗</a:t>
            </a:r>
          </a:p>
        </p:txBody>
      </p:sp>
    </p:spTree>
    <p:extLst>
      <p:ext uri="{BB962C8B-B14F-4D97-AF65-F5344CB8AC3E}">
        <p14:creationId xmlns:p14="http://schemas.microsoft.com/office/powerpoint/2010/main" val="348896120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7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r="-4623"/>
          <a:stretch>
            <a:fillRect/>
          </a:stretch>
        </p:blipFill>
        <p:spPr>
          <a:xfrm>
            <a:off x="7433201" y="0"/>
            <a:ext cx="5494546" cy="3607192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32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60501" y="2788585"/>
            <a:ext cx="3682389" cy="331646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HK" sz="2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我們在信息宣傳框架內完成的</a:t>
            </a: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endParaRPr lang="en-US" altLang="ja-JP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highlight>
                <a:srgbClr val="000000">
                  <a:alpha val="0"/>
                </a:srgbClr>
              </a:highlight>
              <a:latin typeface="PMingLiU" panose="02020500000000000000" pitchFamily="18" charset="-120"/>
              <a:ea typeface="PMingLiU" panose="02020500000000000000" pitchFamily="18" charset="-120"/>
              <a:cs typeface="DIN Pro Cond" panose="020B0506020101010102" pitchFamily="34" charset="-52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en-US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  <a:p>
            <a:pPr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2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試駕新聞支持</a:t>
            </a:r>
          </a:p>
          <a:p>
            <a:pPr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2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產品推介會</a:t>
            </a:r>
          </a:p>
          <a:p>
            <a:pPr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2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推廣計劃</a:t>
            </a:r>
          </a:p>
          <a:p>
            <a:pPr algn="just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2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廣告戰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pic>
        <p:nvPicPr>
          <p:cNvPr id="35" name="Объект 2"/>
          <p:cNvPicPr>
            <a:picLocks noGrp="1" noChangeAspect="1"/>
          </p:cNvPicPr>
          <p:nvPr>
            <p:ph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" r="15530"/>
          <a:stretch>
            <a:fillRect/>
          </a:stretch>
        </p:blipFill>
        <p:spPr>
          <a:xfrm>
            <a:off x="5965777" y="1146157"/>
            <a:ext cx="2695623" cy="2113540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04" y="4185249"/>
            <a:ext cx="114655" cy="157875"/>
          </a:xfrm>
          <a:prstGeom prst="rect">
            <a:avLst/>
          </a:prstGeom>
          <a:effectLst/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4704530"/>
            <a:ext cx="115036" cy="158400"/>
          </a:xfrm>
          <a:prstGeom prst="rect">
            <a:avLst/>
          </a:prstGeom>
          <a:effectLst/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5744142"/>
            <a:ext cx="115036" cy="158400"/>
          </a:xfrm>
          <a:prstGeom prst="rect">
            <a:avLst/>
          </a:prstGeom>
          <a:effectLst/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65" y="5224336"/>
            <a:ext cx="115036" cy="158400"/>
          </a:xfrm>
          <a:prstGeom prst="rect">
            <a:avLst/>
          </a:prstGeom>
          <a:effectLst/>
        </p:spPr>
      </p:pic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DD70D81E-E83F-3D44-805F-FCC01AC41321}"/>
              </a:ext>
            </a:extLst>
          </p:cNvPr>
          <p:cNvSpPr txBox="1">
            <a:spLocks/>
          </p:cNvSpPr>
          <p:nvPr/>
        </p:nvSpPr>
        <p:spPr>
          <a:xfrm>
            <a:off x="1660503" y="752952"/>
            <a:ext cx="4305276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SCANIA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MITSUBISHI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ISUZU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2008-2018</a:t>
            </a:r>
          </a:p>
        </p:txBody>
      </p:sp>
    </p:spTree>
    <p:extLst>
      <p:ext uri="{BB962C8B-B14F-4D97-AF65-F5344CB8AC3E}">
        <p14:creationId xmlns:p14="http://schemas.microsoft.com/office/powerpoint/2010/main" val="329982010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3" name="Подзаголовок 2"/>
          <p:cNvSpPr txBox="1"/>
          <p:nvPr/>
        </p:nvSpPr>
        <p:spPr>
          <a:xfrm>
            <a:off x="9094803" y="713454"/>
            <a:ext cx="2554653" cy="324896"/>
          </a:xfrm>
          <a:prstGeom prst="rect">
            <a:avLst/>
          </a:prstGeom>
          <a:effectLst/>
        </p:spPr>
        <p:txBody>
          <a:bodyPr vert="horz" lIns="77915" tIns="38957" rIns="77915" bIns="38957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大规模沟通战略与实战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1" y="689770"/>
            <a:ext cx="539052" cy="441811"/>
          </a:xfrm>
          <a:prstGeom prst="rect">
            <a:avLst/>
          </a:prstGeom>
          <a:effectLst/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744" y="4348259"/>
            <a:ext cx="547507" cy="534824"/>
          </a:xfrm>
          <a:prstGeom prst="rect">
            <a:avLst/>
          </a:prstGeom>
          <a:effectLst/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48" y="3112556"/>
            <a:ext cx="606699" cy="505229"/>
          </a:xfrm>
          <a:prstGeom prst="rect">
            <a:avLst/>
          </a:prstGeom>
          <a:effectLst/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572" y="5613557"/>
            <a:ext cx="553850" cy="549622"/>
          </a:xfrm>
          <a:prstGeom prst="rect">
            <a:avLst/>
          </a:prstGeom>
          <a:effectLst/>
        </p:spPr>
      </p:pic>
      <p:sp>
        <p:nvSpPr>
          <p:cNvPr id="30" name="Подзаголовок 2"/>
          <p:cNvSpPr txBox="1"/>
          <p:nvPr/>
        </p:nvSpPr>
        <p:spPr>
          <a:xfrm>
            <a:off x="9094803" y="1790742"/>
            <a:ext cx="2117995" cy="66265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每月 </a:t>
            </a:r>
          </a:p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PR跟蹤 </a:t>
            </a:r>
          </a:p>
        </p:txBody>
      </p:sp>
      <p:sp>
        <p:nvSpPr>
          <p:cNvPr id="31" name="Подзаголовок 2"/>
          <p:cNvSpPr txBox="1"/>
          <p:nvPr/>
        </p:nvSpPr>
        <p:spPr>
          <a:xfrm>
            <a:off x="9094803" y="3188573"/>
            <a:ext cx="2554653" cy="35319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組織新聞活動和特別項目 </a:t>
            </a:r>
          </a:p>
        </p:txBody>
      </p:sp>
      <p:sp>
        <p:nvSpPr>
          <p:cNvPr id="32" name="Подзаголовок 2"/>
          <p:cNvSpPr txBox="1"/>
          <p:nvPr/>
        </p:nvSpPr>
        <p:spPr>
          <a:xfrm>
            <a:off x="9094803" y="4311255"/>
            <a:ext cx="2117995" cy="608832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與傳統大眾媒體和新媒體互動 </a:t>
            </a:r>
          </a:p>
        </p:txBody>
      </p:sp>
      <p:sp>
        <p:nvSpPr>
          <p:cNvPr id="33" name="Подзаголовок 2"/>
          <p:cNvSpPr txBox="1"/>
          <p:nvPr/>
        </p:nvSpPr>
        <p:spPr>
          <a:xfrm>
            <a:off x="9094803" y="5599929"/>
            <a:ext cx="2117995" cy="549622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大型商務和城市活動PR跟蹤 </a:t>
            </a:r>
          </a:p>
        </p:txBody>
      </p:sp>
      <p:sp>
        <p:nvSpPr>
          <p:cNvPr id="2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03</a:t>
            </a:r>
          </a:p>
        </p:txBody>
      </p:sp>
      <p:sp>
        <p:nvSpPr>
          <p:cNvPr id="28" name="Подзаголовок 2"/>
          <p:cNvSpPr txBox="1"/>
          <p:nvPr/>
        </p:nvSpPr>
        <p:spPr>
          <a:xfrm>
            <a:off x="1660501" y="808443"/>
            <a:ext cx="3682390" cy="27528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主要業務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98" y="2969044"/>
            <a:ext cx="1188667" cy="1678118"/>
          </a:xfrm>
          <a:prstGeom prst="rect">
            <a:avLst/>
          </a:prstGeom>
          <a:effectLst/>
        </p:spPr>
      </p:pic>
      <p:grpSp>
        <p:nvGrpSpPr>
          <p:cNvPr id="35" name="Группа 34"/>
          <p:cNvGrpSpPr/>
          <p:nvPr/>
        </p:nvGrpSpPr>
        <p:grpSpPr>
          <a:xfrm>
            <a:off x="4277198" y="808442"/>
            <a:ext cx="2896642" cy="4531909"/>
            <a:chOff x="8799604" y="874936"/>
            <a:chExt cx="2896642" cy="4531909"/>
          </a:xfrm>
          <a:effectLst/>
        </p:grpSpPr>
        <p:sp>
          <p:nvSpPr>
            <p:cNvPr id="36" name="Подзаголовок 2"/>
            <p:cNvSpPr txBox="1"/>
            <p:nvPr/>
          </p:nvSpPr>
          <p:spPr>
            <a:xfrm>
              <a:off x="8799604" y="874936"/>
              <a:ext cx="2896642" cy="1045312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just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200" b="1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 Light"/>
                  <a:cs typeface="DIN Pro Cond Light"/>
                </a:rPr>
                <a:t>“Polylog”是作為PR機構成立的。新聞是我們的首要業務專長。 我們涉足一切領域，從原子工業到芭比娃娃。我們與大眾傳媒建立了良好關係，因為“Polylog”為有國家政要出席的大型國際活動提供媒體支持，籌備上千名乃至更多俄羅斯和外國記者參加的新聞中心。”</a:t>
              </a:r>
            </a:p>
          </p:txBody>
        </p:sp>
        <p:sp>
          <p:nvSpPr>
            <p:cNvPr id="37" name="Подзаголовок 2"/>
            <p:cNvSpPr txBox="1"/>
            <p:nvPr/>
          </p:nvSpPr>
          <p:spPr>
            <a:xfrm>
              <a:off x="8799604" y="4872021"/>
              <a:ext cx="1918875" cy="534824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just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400" b="1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 Light"/>
                  <a:cs typeface="DIN Pro Cond Light"/>
                </a:rPr>
                <a:t>馬克西姆•蘇奇科夫，</a:t>
              </a: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 Light"/>
                  <a:cs typeface="DIN Pro Cond Light"/>
                </a:rPr>
                <a:t>商務經理</a:t>
              </a:r>
            </a:p>
          </p:txBody>
        </p:sp>
      </p:grpSp>
      <p:sp>
        <p:nvSpPr>
          <p:cNvPr id="41" name="Подзаголовок 2"/>
          <p:cNvSpPr txBox="1"/>
          <p:nvPr/>
        </p:nvSpPr>
        <p:spPr>
          <a:xfrm>
            <a:off x="4277198" y="5622702"/>
            <a:ext cx="2484412" cy="309572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  <a:hlinkClick r:id="rId7"/>
              </a:rPr>
              <a:t>PR服務詳情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31" y="2308161"/>
            <a:ext cx="3744468" cy="2496312"/>
          </a:xfrm>
          <a:prstGeom prst="rect">
            <a:avLst/>
          </a:prstGeom>
          <a:effectLst/>
        </p:spPr>
      </p:pic>
      <p:cxnSp>
        <p:nvCxnSpPr>
          <p:cNvPr id="42" name="Прямая соединительная линия 41"/>
          <p:cNvCxnSpPr/>
          <p:nvPr/>
        </p:nvCxnSpPr>
        <p:spPr>
          <a:xfrm>
            <a:off x="4023845" y="689770"/>
            <a:ext cx="0" cy="6667214"/>
          </a:xfrm>
          <a:prstGeom prst="line">
            <a:avLst/>
          </a:prstGeom>
          <a:ln w="12700">
            <a:solidFill>
              <a:srgbClr val="6C6C6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Рисунок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611" y="1790744"/>
            <a:ext cx="593236" cy="591338"/>
          </a:xfrm>
          <a:prstGeom prst="rect">
            <a:avLst/>
          </a:prstGeom>
          <a:effectLst/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29286" y="1239023"/>
            <a:ext cx="1917676" cy="1056514"/>
          </a:xfrm>
          <a:prstGeom prst="rect">
            <a:avLst/>
          </a:prstGeom>
          <a:effectLst/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2" y="4321443"/>
            <a:ext cx="3561703" cy="2373068"/>
          </a:xfrm>
          <a:prstGeom prst="rect">
            <a:avLst/>
          </a:prstGeom>
          <a:effectLst/>
        </p:spPr>
      </p:pic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0A8A7CBA-4F6E-614C-B71F-D1CCBB3AA2F2}"/>
              </a:ext>
            </a:extLst>
          </p:cNvPr>
          <p:cNvSpPr txBox="1">
            <a:spLocks/>
          </p:cNvSpPr>
          <p:nvPr/>
        </p:nvSpPr>
        <p:spPr>
          <a:xfrm>
            <a:off x="1660501" y="1083723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Arial Narrow" panose="020B0604020202020204" pitchFamily="34" charset="0"/>
                <a:cs typeface="Arial Narrow" panose="020B0604020202020204" pitchFamily="34" charset="0"/>
              </a:rPr>
              <a:t>PR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30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7" name="Объект 2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19898" b="28751"/>
          <a:stretch>
            <a:fillRect/>
          </a:stretch>
        </p:blipFill>
        <p:spPr>
          <a:xfrm>
            <a:off x="7450976" y="-74279"/>
            <a:ext cx="5519359" cy="3681413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33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77772" y="2480707"/>
            <a:ext cx="4288009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邀請並委派記者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1530209" y="3966593"/>
            <a:ext cx="4234568" cy="2989764"/>
            <a:chOff x="8195922" y="752952"/>
            <a:chExt cx="4234568" cy="2989764"/>
          </a:xfrm>
          <a:effectLst/>
        </p:grpSpPr>
        <p:sp>
          <p:nvSpPr>
            <p:cNvPr id="28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專業領先媒體25位代表和博主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專業線上和紙質媒體超過50篇報導</a:t>
              </a:r>
            </a:p>
            <a:p>
              <a:pPr algn="l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ru-RU" sz="1400">
                <a:effectLst/>
                <a:latin typeface="DIN Pro Cond" panose="020B0506020101010102" pitchFamily="34" charset="-52"/>
                <a:cs typeface="DIN Pro Cond" panose="020B0506020101010102" pitchFamily="34" charset="-52"/>
              </a:endParaRPr>
            </a:p>
          </p:txBody>
        </p:sp>
        <p:sp>
          <p:nvSpPr>
            <p:cNvPr id="29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776674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pic>
        <p:nvPicPr>
          <p:cNvPr id="23" name="Объект 1"/>
          <p:cNvPicPr>
            <a:picLocks noGrp="1" noChangeAspect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3" r="230" b="994"/>
          <a:stretch>
            <a:fillRect/>
          </a:stretch>
        </p:blipFill>
        <p:spPr>
          <a:xfrm>
            <a:off x="5952465" y="1127617"/>
            <a:ext cx="2734336" cy="2110883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A70B4044-60F6-CB4C-AEE4-66187D21E406}"/>
              </a:ext>
            </a:extLst>
          </p:cNvPr>
          <p:cNvSpPr txBox="1">
            <a:spLocks/>
          </p:cNvSpPr>
          <p:nvPr/>
        </p:nvSpPr>
        <p:spPr>
          <a:xfrm>
            <a:off x="1660504" y="752952"/>
            <a:ext cx="4305277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SCANIA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試駕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6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</a:t>
            </a:r>
          </a:p>
        </p:txBody>
      </p:sp>
    </p:spTree>
    <p:extLst>
      <p:ext uri="{BB962C8B-B14F-4D97-AF65-F5344CB8AC3E}">
        <p14:creationId xmlns:p14="http://schemas.microsoft.com/office/powerpoint/2010/main" val="428249777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7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01" y="-74279"/>
            <a:ext cx="5574338" cy="3681413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34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76544" y="2454089"/>
            <a:ext cx="3682390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提高品牌辨識度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與媒體互動，組織新聞活動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28" name="Подзаголовок 2"/>
          <p:cNvSpPr txBox="1"/>
          <p:nvPr/>
        </p:nvSpPr>
        <p:spPr>
          <a:xfrm>
            <a:off x="1683319" y="4537524"/>
            <a:ext cx="3376751" cy="125514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每月超過80條內容豐富的報導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為代理商提供1次培訓課程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1次記者早餐會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ru-RU" sz="1400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</p:txBody>
      </p:sp>
      <p:sp>
        <p:nvSpPr>
          <p:cNvPr id="29" name="Подзаголовок 2"/>
          <p:cNvSpPr txBox="1"/>
          <p:nvPr/>
        </p:nvSpPr>
        <p:spPr>
          <a:xfrm>
            <a:off x="1683319" y="3966593"/>
            <a:ext cx="4146774" cy="82102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成果：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25" y="4622622"/>
            <a:ext cx="87794" cy="120889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25" y="4990315"/>
            <a:ext cx="87794" cy="120889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25" y="5358008"/>
            <a:ext cx="87794" cy="120889"/>
          </a:xfrm>
          <a:prstGeom prst="rect">
            <a:avLst/>
          </a:prstGeom>
          <a:effectLst/>
        </p:spPr>
      </p:pic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2A9F777B-89AA-9949-8D79-EB2219D0634D}"/>
              </a:ext>
            </a:extLst>
          </p:cNvPr>
          <p:cNvSpPr txBox="1">
            <a:spLocks/>
          </p:cNvSpPr>
          <p:nvPr/>
        </p:nvSpPr>
        <p:spPr>
          <a:xfrm>
            <a:off x="1660504" y="752952"/>
            <a:ext cx="4305277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ISUZU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每月全套</a:t>
            </a: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PR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支持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2017-2018</a:t>
            </a:r>
          </a:p>
        </p:txBody>
      </p:sp>
    </p:spTree>
    <p:extLst>
      <p:ext uri="{BB962C8B-B14F-4D97-AF65-F5344CB8AC3E}">
        <p14:creationId xmlns:p14="http://schemas.microsoft.com/office/powerpoint/2010/main" val="67781085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26" name="Объект 2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01" y="-13577"/>
            <a:ext cx="5523500" cy="3681413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35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76543" y="2397510"/>
            <a:ext cx="3682389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提高品牌辨識度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與媒體互動，組織新聞活動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ru-RU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ru-RU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28" name="Подзаголовок 2"/>
          <p:cNvSpPr txBox="1"/>
          <p:nvPr/>
        </p:nvSpPr>
        <p:spPr>
          <a:xfrm>
            <a:off x="1618003" y="4537524"/>
            <a:ext cx="3376751" cy="241883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4篇新聞稿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10篇評論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1次訪談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300篇報導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3次新聞活動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ru-RU" sz="140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ru-RU" sz="140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4622622"/>
            <a:ext cx="87794" cy="120889"/>
          </a:xfrm>
          <a:prstGeom prst="rect">
            <a:avLst/>
          </a:prstGeom>
          <a:effectLst/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707586"/>
            <a:ext cx="87794" cy="120889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4990315"/>
            <a:ext cx="87794" cy="120889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sp>
        <p:nvSpPr>
          <p:cNvPr id="25" name="Объект 8"/>
          <p:cNvSpPr>
            <a:spLocks noGrp="1"/>
          </p:cNvSpPr>
          <p:nvPr>
            <p:ph sz="quarter" idx="4294967295"/>
          </p:nvPr>
        </p:nvSpPr>
        <p:spPr>
          <a:xfrm>
            <a:off x="5965777" y="1117841"/>
            <a:ext cx="2715324" cy="214185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txBody>
          <a:bodyPr/>
          <a:lstStyle/>
          <a:p>
            <a:pPr marL="0" indent="0">
              <a:buNone/>
            </a:pPr>
            <a:endParaRPr lang="ru-RU">
              <a:effectLst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49" y="5358008"/>
            <a:ext cx="87794" cy="120889"/>
          </a:xfrm>
          <a:prstGeom prst="rect">
            <a:avLst/>
          </a:prstGeom>
          <a:effectLst/>
        </p:spPr>
      </p:pic>
      <p:pic>
        <p:nvPicPr>
          <p:cNvPr id="33" name="Объект 1"/>
          <p:cNvPicPr>
            <a:picLocks noGrp="1" noChangeAspect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r="12187"/>
          <a:stretch>
            <a:fillRect/>
          </a:stretch>
        </p:blipFill>
        <p:spPr>
          <a:xfrm>
            <a:off x="5966476" y="1117841"/>
            <a:ext cx="2720324" cy="2141856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78" y="6093441"/>
            <a:ext cx="87794" cy="120889"/>
          </a:xfrm>
          <a:prstGeom prst="rect">
            <a:avLst/>
          </a:prstGeom>
          <a:effectLst/>
        </p:spPr>
      </p:pic>
      <p:sp>
        <p:nvSpPr>
          <p:cNvPr id="35" name="Подзаголовок 2">
            <a:extLst>
              <a:ext uri="{FF2B5EF4-FFF2-40B4-BE49-F238E27FC236}">
                <a16:creationId xmlns:a16="http://schemas.microsoft.com/office/drawing/2014/main" id="{8CFD32F0-6A21-9145-8ED4-070214C85186}"/>
              </a:ext>
            </a:extLst>
          </p:cNvPr>
          <p:cNvSpPr txBox="1">
            <a:spLocks/>
          </p:cNvSpPr>
          <p:nvPr/>
        </p:nvSpPr>
        <p:spPr>
          <a:xfrm>
            <a:off x="1660503" y="752952"/>
            <a:ext cx="4305276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ISUZU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每月全套</a:t>
            </a: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PR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支持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從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2015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年至今</a:t>
            </a:r>
          </a:p>
        </p:txBody>
      </p:sp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222332D0-8890-7A4C-8414-EB3139EC957B}"/>
              </a:ext>
            </a:extLst>
          </p:cNvPr>
          <p:cNvSpPr txBox="1">
            <a:spLocks/>
          </p:cNvSpPr>
          <p:nvPr/>
        </p:nvSpPr>
        <p:spPr>
          <a:xfrm>
            <a:off x="1618003" y="3966593"/>
            <a:ext cx="4146774" cy="821021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DIN Pro Cond Medium" panose="020B0606020101010102" pitchFamily="34" charset="-52"/>
                <a:cs typeface="DIN Pro Cond Medium" panose="020B0606020101010102" pitchFamily="34" charset="-52"/>
              </a:rPr>
              <a:t>2018</a:t>
            </a: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DIN Pro Cond Medium" panose="020B0606020101010102" pitchFamily="34" charset="-52"/>
                <a:cs typeface="DIN Pro Cond Medium" panose="020B0606020101010102" pitchFamily="34" charset="-52"/>
              </a:rPr>
              <a:t>年業績：</a:t>
            </a:r>
          </a:p>
        </p:txBody>
      </p:sp>
    </p:spTree>
    <p:extLst>
      <p:ext uri="{BB962C8B-B14F-4D97-AF65-F5344CB8AC3E}">
        <p14:creationId xmlns:p14="http://schemas.microsoft.com/office/powerpoint/2010/main" val="67497851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rcRect l="39963" t="687" r="-39963" b="-687"/>
          <a:stretch>
            <a:fillRect/>
          </a:stretch>
        </p:blipFill>
        <p:spPr>
          <a:xfrm>
            <a:off x="7433201" y="-28159"/>
            <a:ext cx="8008423" cy="3695995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37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76544" y="2384137"/>
            <a:ext cx="3682390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提高品牌在媒體中的提及度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同媒體互動，組織訪談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1660504" y="3868236"/>
            <a:ext cx="4234568" cy="2989764"/>
            <a:chOff x="8195922" y="752952"/>
            <a:chExt cx="4234568" cy="2989764"/>
          </a:xfrm>
          <a:effectLst/>
        </p:grpSpPr>
        <p:sp>
          <p:nvSpPr>
            <p:cNvPr id="28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紙質媒體超過100條報導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2次TV主題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2次廣播訪談</a:t>
              </a:r>
            </a:p>
            <a:p>
              <a:pPr algn="l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ru-RU" sz="1400">
                <a:effectLst/>
                <a:latin typeface="DIN Pro Cond" panose="020B0506020101010102" pitchFamily="34" charset="-52"/>
                <a:cs typeface="DIN Pro Cond" panose="020B0506020101010102" pitchFamily="34" charset="-52"/>
              </a:endParaRPr>
            </a:p>
          </p:txBody>
        </p:sp>
        <p:sp>
          <p:nvSpPr>
            <p:cNvPr id="29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776674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04" y="5240738"/>
            <a:ext cx="87794" cy="120889"/>
          </a:xfrm>
          <a:prstGeom prst="rect">
            <a:avLst/>
          </a:prstGeom>
          <a:effectLst/>
        </p:spPr>
      </p:pic>
      <p:sp>
        <p:nvSpPr>
          <p:cNvPr id="25" name="Подзаголовок 2">
            <a:extLst>
              <a:ext uri="{FF2B5EF4-FFF2-40B4-BE49-F238E27FC236}">
                <a16:creationId xmlns:a16="http://schemas.microsoft.com/office/drawing/2014/main" id="{592980FA-5ABF-7948-B42C-33495DC19FDE}"/>
              </a:ext>
            </a:extLst>
          </p:cNvPr>
          <p:cNvSpPr txBox="1">
            <a:spLocks/>
          </p:cNvSpPr>
          <p:nvPr/>
        </p:nvSpPr>
        <p:spPr>
          <a:xfrm>
            <a:off x="1660504" y="752952"/>
            <a:ext cx="4305277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MITSUBISHI MOTORS 20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週年俄羅斯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308738293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97" y="2701203"/>
            <a:ext cx="1455593" cy="1455593"/>
          </a:xfrm>
          <a:prstGeom prst="rect">
            <a:avLst/>
          </a:prstGeom>
          <a:effectLst/>
        </p:spPr>
      </p:pic>
      <p:pic>
        <p:nvPicPr>
          <p:cNvPr id="6" name="Объект 5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34377"/>
          <a:stretch>
            <a:fillRect/>
          </a:stretch>
        </p:blipFill>
        <p:spPr>
          <a:xfrm>
            <a:off x="6964218" y="1"/>
            <a:ext cx="5209309" cy="6857999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46" y="6192981"/>
            <a:ext cx="3313558" cy="1825553"/>
          </a:xfrm>
          <a:prstGeom prst="rect">
            <a:avLst/>
          </a:prstGeom>
          <a:effectLst/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2D2E2F9-5507-CF42-BC3C-EC8AA030A549}"/>
              </a:ext>
            </a:extLst>
          </p:cNvPr>
          <p:cNvSpPr txBox="1">
            <a:spLocks/>
          </p:cNvSpPr>
          <p:nvPr/>
        </p:nvSpPr>
        <p:spPr>
          <a:xfrm>
            <a:off x="1258719" y="2949677"/>
            <a:ext cx="4961973" cy="958643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消費商品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(</a:t>
            </a: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FMCG)</a:t>
            </a:r>
          </a:p>
        </p:txBody>
      </p:sp>
    </p:spTree>
    <p:extLst>
      <p:ext uri="{BB962C8B-B14F-4D97-AF65-F5344CB8AC3E}">
        <p14:creationId xmlns:p14="http://schemas.microsoft.com/office/powerpoint/2010/main" val="362600755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00" y="-11543"/>
            <a:ext cx="5523821" cy="3682547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40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46740" y="2595190"/>
            <a:ext cx="3923436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提高品牌在媒體中的正面提及度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組織品牌50週年慶活動，PR支持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1530209" y="3966593"/>
            <a:ext cx="4234568" cy="2989764"/>
            <a:chOff x="8195922" y="752952"/>
            <a:chExt cx="4234568" cy="2989764"/>
          </a:xfrm>
          <a:effectLst/>
        </p:grpSpPr>
        <p:sp>
          <p:nvSpPr>
            <p:cNvPr id="28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打破最長玩具公路世界記錄——560米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超過50名媒體代表到場</a:t>
              </a:r>
            </a:p>
          </p:txBody>
        </p:sp>
        <p:sp>
          <p:nvSpPr>
            <p:cNvPr id="29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4973578"/>
            <a:ext cx="87794" cy="120889"/>
          </a:xfrm>
          <a:prstGeom prst="rect">
            <a:avLst/>
          </a:prstGeom>
          <a:effectLst/>
        </p:spPr>
      </p:pic>
      <p:grpSp>
        <p:nvGrpSpPr>
          <p:cNvPr id="16" name="Группа 15"/>
          <p:cNvGrpSpPr/>
          <p:nvPr/>
        </p:nvGrpSpPr>
        <p:grpSpPr>
          <a:xfrm>
            <a:off x="7122488" y="4798449"/>
            <a:ext cx="3464545" cy="2418833"/>
            <a:chOff x="8195922" y="1323883"/>
            <a:chExt cx="3464545" cy="2418833"/>
          </a:xfrm>
          <a:effectLst/>
        </p:grpSpPr>
        <p:sp>
          <p:nvSpPr>
            <p:cNvPr id="17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修建場地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制定节日品牌风格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超過9萬訪客參與節日</a:t>
              </a:r>
            </a:p>
          </p:txBody>
        </p: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1" name="Рисунок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785034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24" name="Рисунок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88" y="5617723"/>
            <a:ext cx="87794" cy="120889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780" y="1885603"/>
            <a:ext cx="3553627" cy="2369381"/>
          </a:xfrm>
          <a:prstGeom prst="rect">
            <a:avLst/>
          </a:prstGeom>
          <a:ln w="76200">
            <a:solidFill>
              <a:schemeClr val="bg1"/>
            </a:solidFill>
          </a:ln>
          <a:effectLst/>
        </p:spPr>
      </p:pic>
      <p:sp>
        <p:nvSpPr>
          <p:cNvPr id="32" name="Подзаголовок 2">
            <a:extLst>
              <a:ext uri="{FF2B5EF4-FFF2-40B4-BE49-F238E27FC236}">
                <a16:creationId xmlns:a16="http://schemas.microsoft.com/office/drawing/2014/main" id="{E499DBD7-F7B9-1843-B2B0-74B7FDCE8DDC}"/>
              </a:ext>
            </a:extLst>
          </p:cNvPr>
          <p:cNvSpPr txBox="1">
            <a:spLocks/>
          </p:cNvSpPr>
          <p:nvPr/>
        </p:nvSpPr>
        <p:spPr>
          <a:xfrm>
            <a:off x="1660504" y="752952"/>
            <a:ext cx="4305276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HOT WHEELS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錄入吉尼斯世界紀錄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25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莫斯科，「扎里亞吉耶」公園</a:t>
            </a:r>
          </a:p>
        </p:txBody>
      </p:sp>
    </p:spTree>
    <p:extLst>
      <p:ext uri="{BB962C8B-B14F-4D97-AF65-F5344CB8AC3E}">
        <p14:creationId xmlns:p14="http://schemas.microsoft.com/office/powerpoint/2010/main" val="142055675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6" name="Объект 1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201" y="0"/>
            <a:ext cx="5438366" cy="3607192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41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60501" y="2855192"/>
            <a:ext cx="3682390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提高銷售量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組織推廣促銷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grpSp>
        <p:nvGrpSpPr>
          <p:cNvPr id="22" name="Группа 21"/>
          <p:cNvGrpSpPr/>
          <p:nvPr/>
        </p:nvGrpSpPr>
        <p:grpSpPr>
          <a:xfrm>
            <a:off x="1530209" y="3966593"/>
            <a:ext cx="4234568" cy="2989764"/>
            <a:chOff x="8195922" y="752952"/>
            <a:chExt cx="4234568" cy="2989764"/>
          </a:xfrm>
          <a:effectLst/>
        </p:grpSpPr>
        <p:sp>
          <p:nvSpPr>
            <p:cNvPr id="28" name="Подзаголовок 2"/>
            <p:cNvSpPr txBox="1"/>
            <p:nvPr/>
          </p:nvSpPr>
          <p:spPr>
            <a:xfrm>
              <a:off x="8283716" y="1323883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組織娛樂活動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為活動提供技術保障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制定新穎的活動方案，完成藝術裝飾</a:t>
              </a:r>
            </a:p>
            <a:p>
              <a:pPr algn="l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ru-RU" sz="1400">
                <a:effectLst/>
                <a:latin typeface="DIN Pro Cond" panose="020B0506020101010102" pitchFamily="34" charset="-52"/>
                <a:cs typeface="DIN Pro Cond" panose="020B0506020101010102" pitchFamily="34" charset="-52"/>
              </a:endParaRPr>
            </a:p>
          </p:txBody>
        </p:sp>
        <p:sp>
          <p:nvSpPr>
            <p:cNvPr id="29" name="Подзаголовок 2"/>
            <p:cNvSpPr txBox="1"/>
            <p:nvPr/>
          </p:nvSpPr>
          <p:spPr>
            <a:xfrm>
              <a:off x="8283716" y="752952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776674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344300"/>
            <a:ext cx="87794" cy="120889"/>
          </a:xfrm>
          <a:prstGeom prst="rect">
            <a:avLst/>
          </a:prstGeom>
          <a:effectLst/>
        </p:spPr>
      </p:pic>
      <p:sp>
        <p:nvSpPr>
          <p:cNvPr id="24" name="Подзаголовок 2">
            <a:extLst>
              <a:ext uri="{FF2B5EF4-FFF2-40B4-BE49-F238E27FC236}">
                <a16:creationId xmlns:a16="http://schemas.microsoft.com/office/drawing/2014/main" id="{093F0FDF-CF41-534C-A01C-FA6CCFED885A}"/>
              </a:ext>
            </a:extLst>
          </p:cNvPr>
          <p:cNvSpPr txBox="1">
            <a:spLocks/>
          </p:cNvSpPr>
          <p:nvPr/>
        </p:nvSpPr>
        <p:spPr>
          <a:xfrm>
            <a:off x="1660505" y="752952"/>
            <a:ext cx="4305277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“LEECO”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公司專營店 “</a:t>
            </a:r>
            <a:r>
              <a:rPr lang="en-US" sz="2800" b="1" dirty="0" err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Eldorado”FLASH</a:t>
            </a: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-SALE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" panose="020B0506020101010102" pitchFamily="34" charset="-52"/>
              </a:rPr>
              <a:t>2016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" panose="020B0506020101010102" pitchFamily="34" charset="-52"/>
              </a:rPr>
              <a:t>莫斯科</a:t>
            </a:r>
          </a:p>
        </p:txBody>
      </p:sp>
    </p:spTree>
    <p:extLst>
      <p:ext uri="{BB962C8B-B14F-4D97-AF65-F5344CB8AC3E}">
        <p14:creationId xmlns:p14="http://schemas.microsoft.com/office/powerpoint/2010/main" val="324938267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02" y="-40965"/>
            <a:ext cx="5603995" cy="3734537"/>
          </a:xfrm>
          <a:prstGeom prst="rect">
            <a:avLst/>
          </a:prstGeom>
          <a:effectLst/>
        </p:spPr>
      </p:pic>
      <p:sp>
        <p:nvSpPr>
          <p:cNvPr id="15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42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74353" y="2617048"/>
            <a:ext cx="3682390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新產品開售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舉行LeEco在俄羅斯第一家門店的揭幕式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28" name="Подзаголовок 2"/>
          <p:cNvSpPr txBox="1"/>
          <p:nvPr/>
        </p:nvSpPr>
        <p:spPr>
          <a:xfrm>
            <a:off x="1618003" y="4537524"/>
            <a:ext cx="3376751" cy="122995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計劃娛樂節目和開業典禮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保證：場地技術支持和活動推廣支持</a:t>
            </a:r>
          </a:p>
          <a:p>
            <a:pPr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準備紀念品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ru-RU" sz="1400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</p:txBody>
      </p:sp>
      <p:sp>
        <p:nvSpPr>
          <p:cNvPr id="29" name="Подзаголовок 2"/>
          <p:cNvSpPr txBox="1"/>
          <p:nvPr/>
        </p:nvSpPr>
        <p:spPr>
          <a:xfrm>
            <a:off x="1618003" y="3966593"/>
            <a:ext cx="4146774" cy="821021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成果：</a:t>
            </a:r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4622622"/>
            <a:ext cx="87794" cy="120889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5359260"/>
            <a:ext cx="87794" cy="120889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11371569" y="2669531"/>
            <a:ext cx="1313432" cy="1313432"/>
          </a:xfrm>
          <a:prstGeom prst="rect">
            <a:avLst/>
          </a:prstGeom>
          <a:effectLst/>
        </p:spPr>
      </p:pic>
      <p:grpSp>
        <p:nvGrpSpPr>
          <p:cNvPr id="34" name="Группа 33"/>
          <p:cNvGrpSpPr/>
          <p:nvPr/>
        </p:nvGrpSpPr>
        <p:grpSpPr>
          <a:xfrm>
            <a:off x="7039537" y="4537524"/>
            <a:ext cx="3094355" cy="1220279"/>
            <a:chOff x="8195922" y="1323883"/>
            <a:chExt cx="3094355" cy="1220279"/>
          </a:xfrm>
          <a:effectLst/>
        </p:grpSpPr>
        <p:sp>
          <p:nvSpPr>
            <p:cNvPr id="35" name="Подзаголовок 2"/>
            <p:cNvSpPr txBox="1"/>
            <p:nvPr/>
          </p:nvSpPr>
          <p:spPr>
            <a:xfrm>
              <a:off x="8283716" y="1323883"/>
              <a:ext cx="3006561" cy="1220279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邀請關注超過100500的YouTube博主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開業典禮當天售出1200台智能手機，浩蕩的顧客隊伍一直排到購物中心“Atrium”正門</a:t>
              </a:r>
            </a:p>
            <a:p>
              <a:pPr algn="l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ru-RU" sz="1400" dirty="0">
                <a:effectLst/>
                <a:latin typeface="DIN Pro Cond" panose="020B0506020101010102" pitchFamily="34" charset="-52"/>
                <a:cs typeface="DIN Pro Cond" panose="020B0506020101010102" pitchFamily="34" charset="-52"/>
              </a:endParaRPr>
            </a:p>
          </p:txBody>
        </p: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408981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38" name="Рисунок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1774572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23" name="Рисунок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09" y="4982776"/>
            <a:ext cx="87794" cy="120889"/>
          </a:xfrm>
          <a:prstGeom prst="rect">
            <a:avLst/>
          </a:prstGeom>
          <a:effectLst/>
        </p:spPr>
      </p:pic>
      <p:pic>
        <p:nvPicPr>
          <p:cNvPr id="27" name="Объект 2"/>
          <p:cNvPicPr>
            <a:picLocks noGrp="1" noChangeAspect="1"/>
          </p:cNvPicPr>
          <p:nvPr>
            <p:ph sz="quarter"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9" t="1912" r="959" b="52376"/>
          <a:stretch>
            <a:fillRect/>
          </a:stretch>
        </p:blipFill>
        <p:spPr>
          <a:xfrm>
            <a:off x="6032150" y="1100197"/>
            <a:ext cx="2648951" cy="2125603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sp>
        <p:nvSpPr>
          <p:cNvPr id="26" name="Подзаголовок 2">
            <a:extLst>
              <a:ext uri="{FF2B5EF4-FFF2-40B4-BE49-F238E27FC236}">
                <a16:creationId xmlns:a16="http://schemas.microsoft.com/office/drawing/2014/main" id="{3EC4287A-97E5-0F43-8CC1-0640775A93D5}"/>
              </a:ext>
            </a:extLst>
          </p:cNvPr>
          <p:cNvSpPr txBox="1">
            <a:spLocks/>
          </p:cNvSpPr>
          <p:nvPr/>
        </p:nvSpPr>
        <p:spPr>
          <a:xfrm>
            <a:off x="1660504" y="752952"/>
            <a:ext cx="4305277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LEECO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在俄羅斯第一家門店開幕式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2016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10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15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日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莫斯科，“</a:t>
            </a:r>
            <a:r>
              <a:rPr lang="en-US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Atrium”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購物中心</a:t>
            </a:r>
          </a:p>
        </p:txBody>
      </p:sp>
    </p:spTree>
    <p:extLst>
      <p:ext uri="{BB962C8B-B14F-4D97-AF65-F5344CB8AC3E}">
        <p14:creationId xmlns:p14="http://schemas.microsoft.com/office/powerpoint/2010/main" val="132615166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97" y="2701203"/>
            <a:ext cx="1455593" cy="1455593"/>
          </a:xfrm>
          <a:prstGeom prst="rect">
            <a:avLst/>
          </a:prstGeom>
          <a:effectLst/>
        </p:spPr>
      </p:pic>
      <p:pic>
        <p:nvPicPr>
          <p:cNvPr id="6" name="Объект 5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6" r="25685"/>
          <a:stretch>
            <a:fillRect/>
          </a:stretch>
        </p:blipFill>
        <p:spPr>
          <a:xfrm>
            <a:off x="6954981" y="0"/>
            <a:ext cx="5246255" cy="6858000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46" y="6192981"/>
            <a:ext cx="3313558" cy="1825553"/>
          </a:xfrm>
          <a:prstGeom prst="rect">
            <a:avLst/>
          </a:prstGeom>
          <a:effectLst/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77A570E-01DB-5A40-B6A2-36B0B5E51EAC}"/>
              </a:ext>
            </a:extLst>
          </p:cNvPr>
          <p:cNvSpPr txBox="1">
            <a:spLocks/>
          </p:cNvSpPr>
          <p:nvPr/>
        </p:nvSpPr>
        <p:spPr>
          <a:xfrm>
            <a:off x="1258719" y="2772109"/>
            <a:ext cx="4961973" cy="1313779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組織活動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旅遊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和客戶接待業務</a:t>
            </a:r>
          </a:p>
        </p:txBody>
      </p:sp>
    </p:spTree>
    <p:extLst>
      <p:ext uri="{BB962C8B-B14F-4D97-AF65-F5344CB8AC3E}">
        <p14:creationId xmlns:p14="http://schemas.microsoft.com/office/powerpoint/2010/main" val="100616535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5" name="Подзаголовок 2"/>
          <p:cNvSpPr txBox="1"/>
          <p:nvPr/>
        </p:nvSpPr>
        <p:spPr>
          <a:xfrm>
            <a:off x="0" y="477672"/>
            <a:ext cx="1676543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45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93" y="2928494"/>
            <a:ext cx="935144" cy="935144"/>
          </a:xfrm>
          <a:prstGeom prst="rect">
            <a:avLst/>
          </a:prstGeom>
          <a:effectLst/>
        </p:spPr>
      </p:pic>
      <p:sp>
        <p:nvSpPr>
          <p:cNvPr id="27" name="Подзаголовок 2"/>
          <p:cNvSpPr txBox="1"/>
          <p:nvPr/>
        </p:nvSpPr>
        <p:spPr>
          <a:xfrm>
            <a:off x="1660501" y="1942329"/>
            <a:ext cx="4490731" cy="247290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推廣卡塔爾作為下一屆2022年組足球世界杯東道國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ru-RU" sz="1400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endParaRPr lang="ru-RU" sz="1800" dirty="0">
              <a:highlight>
                <a:srgbClr val="000000">
                  <a:alpha val="0"/>
                </a:srgbClr>
              </a:highlight>
              <a:latin typeface="PMingLiU" panose="02020500000000000000" pitchFamily="18" charset="-120"/>
              <a:ea typeface="PMingLiU" panose="02020500000000000000" pitchFamily="18" charset="-120"/>
              <a:cs typeface="DIN Pro Cond" panose="020B0506020101010102" pitchFamily="34" charset="-52"/>
            </a:endParaRPr>
          </a:p>
          <a:p>
            <a:pPr marL="342900" indent="-342900" algn="just" rtl="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組織卡塔爾博客行和媒體行</a:t>
            </a:r>
          </a:p>
          <a:p>
            <a:pPr marL="342900" indent="-342900" algn="just" rtl="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處理卡塔爾在俄羅斯的新聞辦公室工作</a:t>
            </a:r>
          </a:p>
          <a:p>
            <a:pPr marL="342900" indent="-342900" algn="just" rtl="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與博主和思潮領軍者互動</a:t>
            </a:r>
          </a:p>
          <a:p>
            <a:pPr marL="342900" indent="-342900" algn="just" rtl="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製作並推廣火爆視頻</a:t>
            </a:r>
          </a:p>
          <a:p>
            <a:pPr marL="342900" indent="-342900" algn="just" rtl="0">
              <a:lnSpc>
                <a:spcPct val="100000"/>
              </a:lnSpc>
              <a:spcBef>
                <a:spcPct val="0"/>
              </a:spcBef>
              <a:buAutoNum type="arabicPeriod"/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提升CSA創建的線下活躍度</a:t>
            </a:r>
          </a:p>
          <a:p>
            <a:pPr marL="342900" indent="-342900" algn="just">
              <a:lnSpc>
                <a:spcPct val="100000"/>
              </a:lnSpc>
              <a:spcBef>
                <a:spcPct val="0"/>
              </a:spcBef>
              <a:buAutoNum type="arabicPeriod"/>
            </a:pPr>
            <a:endParaRPr lang="ru-RU" sz="1400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ru-RU" sz="1400" dirty="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</p:txBody>
      </p:sp>
      <p:grpSp>
        <p:nvGrpSpPr>
          <p:cNvPr id="39" name="Группа 38"/>
          <p:cNvGrpSpPr/>
          <p:nvPr/>
        </p:nvGrpSpPr>
        <p:grpSpPr>
          <a:xfrm>
            <a:off x="6874616" y="861323"/>
            <a:ext cx="4234568" cy="2989764"/>
            <a:chOff x="8195922" y="3742716"/>
            <a:chExt cx="4234568" cy="2989764"/>
          </a:xfrm>
          <a:effectLst/>
        </p:grpSpPr>
        <p:sp>
          <p:nvSpPr>
            <p:cNvPr id="40" name="Подзаголовок 2"/>
            <p:cNvSpPr txBox="1"/>
            <p:nvPr/>
          </p:nvSpPr>
          <p:spPr>
            <a:xfrm>
              <a:off x="8283716" y="4313647"/>
              <a:ext cx="3632742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130名俄羅斯和國外媒體代表出席莫斯科項目揭幕式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3名博主和19名記者參加多哈遊覽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社交網絡上超過5000條關於線下項目的提醒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截至7月17日推出12條電視新聞、4篇紙質文章和218條網絡報導，介紹俄羅斯的「卡塔爾熱」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2018年6月15日至7月15日在最受旅遊者歡迎的地方舉行戶外廣告戰</a:t>
              </a:r>
            </a:p>
          </p:txBody>
        </p:sp>
        <p:sp>
          <p:nvSpPr>
            <p:cNvPr id="41" name="Подзаголовок 2"/>
            <p:cNvSpPr txBox="1"/>
            <p:nvPr/>
          </p:nvSpPr>
          <p:spPr>
            <a:xfrm>
              <a:off x="8283716" y="3742716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5359294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5000012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45" name="Рисунок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65" y="2819062"/>
            <a:ext cx="87794" cy="120889"/>
          </a:xfrm>
          <a:prstGeom prst="rect">
            <a:avLst/>
          </a:prstGeom>
          <a:effectLst/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57" y="3391628"/>
            <a:ext cx="87794" cy="120889"/>
          </a:xfrm>
          <a:prstGeom prst="rect">
            <a:avLst/>
          </a:prstGeom>
          <a:effectLst/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890" y="4415228"/>
            <a:ext cx="5494401" cy="2741027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427" y="4144582"/>
            <a:ext cx="2502757" cy="2841433"/>
          </a:xfrm>
          <a:prstGeom prst="rect">
            <a:avLst/>
          </a:prstGeom>
          <a:ln w="76200">
            <a:solidFill>
              <a:schemeClr val="bg1"/>
            </a:solidFill>
          </a:ln>
          <a:effectLst/>
        </p:spPr>
      </p:pic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7CFD4439-8CFB-EF48-9FE5-4F0074A47A43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4206899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卡塔爾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年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3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  <a:r>
              <a:rPr lang="en-US" altLang="ja-JP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-8</a:t>
            </a: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月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多哈、莫斯科、聖彼得堡</a:t>
            </a:r>
          </a:p>
        </p:txBody>
      </p:sp>
    </p:spTree>
    <p:extLst>
      <p:ext uri="{BB962C8B-B14F-4D97-AF65-F5344CB8AC3E}">
        <p14:creationId xmlns:p14="http://schemas.microsoft.com/office/powerpoint/2010/main" val="359675700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47" name="Подзаголовок 2"/>
          <p:cNvSpPr txBox="1"/>
          <p:nvPr/>
        </p:nvSpPr>
        <p:spPr>
          <a:xfrm>
            <a:off x="4280961" y="808443"/>
            <a:ext cx="3024778" cy="1045312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2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“任何項目若沒有與政治反應物的相互作用，都難以實現。‘Polylog’作為全方位服務機構，可以解決任何複雜程度的政治難題。 我們可組織市政、區域，和聯邦級別的政治活動： 從制定策略到承包完成。我們為國有集團公司、私營企業和個人利益實施反危機特別項目，確保公眾對流程或生產活動的接受度。”</a:t>
            </a:r>
          </a:p>
        </p:txBody>
      </p:sp>
      <p:sp>
        <p:nvSpPr>
          <p:cNvPr id="48" name="Подзаголовок 2"/>
          <p:cNvSpPr txBox="1"/>
          <p:nvPr/>
        </p:nvSpPr>
        <p:spPr>
          <a:xfrm>
            <a:off x="4280961" y="5031013"/>
            <a:ext cx="2484412" cy="539594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羅曼•莫洛，</a:t>
            </a:r>
          </a:p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特別項目 </a:t>
            </a:r>
          </a:p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代理經理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00" y="3188290"/>
            <a:ext cx="1208350" cy="1705906"/>
          </a:xfrm>
          <a:prstGeom prst="rect">
            <a:avLst/>
          </a:prstGeom>
          <a:effectLst/>
        </p:spPr>
      </p:pic>
      <p:grpSp>
        <p:nvGrpSpPr>
          <p:cNvPr id="4" name="Группа 3"/>
          <p:cNvGrpSpPr/>
          <p:nvPr/>
        </p:nvGrpSpPr>
        <p:grpSpPr>
          <a:xfrm>
            <a:off x="8096471" y="689770"/>
            <a:ext cx="3116327" cy="5485978"/>
            <a:chOff x="1208395" y="631963"/>
            <a:chExt cx="3116327" cy="5485978"/>
          </a:xfrm>
          <a:effectLst/>
        </p:grpSpPr>
        <p:sp>
          <p:nvSpPr>
            <p:cNvPr id="13" name="Подзаголовок 2"/>
            <p:cNvSpPr txBox="1"/>
            <p:nvPr/>
          </p:nvSpPr>
          <p:spPr>
            <a:xfrm>
              <a:off x="2206727" y="688120"/>
              <a:ext cx="2117995" cy="407680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政治咨詢 </a:t>
              </a:r>
            </a:p>
          </p:txBody>
        </p:sp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231" y="4361337"/>
              <a:ext cx="547507" cy="534824"/>
            </a:xfrm>
            <a:prstGeom prst="rect">
              <a:avLst/>
            </a:prstGeom>
            <a:effectLst/>
          </p:spPr>
        </p:pic>
        <p:pic>
          <p:nvPicPr>
            <p:cNvPr id="21" name="Рисунок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635" y="3138712"/>
              <a:ext cx="606699" cy="505229"/>
            </a:xfrm>
            <a:prstGeom prst="rect">
              <a:avLst/>
            </a:prstGeom>
            <a:effectLst/>
          </p:spPr>
        </p:pic>
        <p:sp>
          <p:nvSpPr>
            <p:cNvPr id="30" name="Подзаголовок 2"/>
            <p:cNvSpPr txBox="1"/>
            <p:nvPr/>
          </p:nvSpPr>
          <p:spPr>
            <a:xfrm>
              <a:off x="2206727" y="2011644"/>
              <a:ext cx="2117995" cy="299315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特別項目的 </a:t>
              </a:r>
            </a:p>
          </p:txBody>
        </p:sp>
        <p:sp>
          <p:nvSpPr>
            <p:cNvPr id="31" name="Подзаголовок 2"/>
            <p:cNvSpPr txBox="1"/>
            <p:nvPr/>
          </p:nvSpPr>
          <p:spPr>
            <a:xfrm>
              <a:off x="2206727" y="3232350"/>
              <a:ext cx="2117995" cy="349564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分析與研究 </a:t>
              </a:r>
            </a:p>
          </p:txBody>
        </p:sp>
        <p:sp>
          <p:nvSpPr>
            <p:cNvPr id="32" name="Подзаголовок 2"/>
            <p:cNvSpPr txBox="1"/>
            <p:nvPr/>
          </p:nvSpPr>
          <p:spPr>
            <a:xfrm>
              <a:off x="2206727" y="4340611"/>
              <a:ext cx="2117995" cy="700520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危機 </a:t>
              </a:r>
            </a:p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溝通 </a:t>
              </a:r>
            </a:p>
          </p:txBody>
        </p:sp>
        <p:sp>
          <p:nvSpPr>
            <p:cNvPr id="33" name="Подзаголовок 2"/>
            <p:cNvSpPr txBox="1"/>
            <p:nvPr/>
          </p:nvSpPr>
          <p:spPr>
            <a:xfrm>
              <a:off x="2206727" y="5653847"/>
              <a:ext cx="2117995" cy="42380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选举技巧</a:t>
              </a:r>
            </a:p>
          </p:txBody>
        </p:sp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793" y="631963"/>
              <a:ext cx="554382" cy="551930"/>
            </a:xfrm>
            <a:prstGeom prst="rect">
              <a:avLst/>
            </a:prstGeom>
            <a:effectLst/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1875" y="1901289"/>
              <a:ext cx="526218" cy="520027"/>
            </a:xfrm>
            <a:prstGeom prst="rect">
              <a:avLst/>
            </a:prstGeom>
            <a:effectLst/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95" y="5613557"/>
              <a:ext cx="653179" cy="504384"/>
            </a:xfrm>
            <a:prstGeom prst="rect">
              <a:avLst/>
            </a:prstGeom>
            <a:effectLst/>
          </p:spPr>
        </p:pic>
      </p:grpSp>
      <p:sp>
        <p:nvSpPr>
          <p:cNvPr id="20" name="Подзаголовок 2"/>
          <p:cNvSpPr txBox="1"/>
          <p:nvPr/>
        </p:nvSpPr>
        <p:spPr>
          <a:xfrm>
            <a:off x="260788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04</a:t>
            </a:r>
          </a:p>
        </p:txBody>
      </p:sp>
      <p:sp>
        <p:nvSpPr>
          <p:cNvPr id="28" name="Подзаголовок 2"/>
          <p:cNvSpPr txBox="1"/>
          <p:nvPr/>
        </p:nvSpPr>
        <p:spPr>
          <a:xfrm>
            <a:off x="1660997" y="808443"/>
            <a:ext cx="3682390" cy="27528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主要業務</a:t>
            </a:r>
          </a:p>
        </p:txBody>
      </p:sp>
      <p:cxnSp>
        <p:nvCxnSpPr>
          <p:cNvPr id="60" name="Прямая соединительная линия 59"/>
          <p:cNvCxnSpPr/>
          <p:nvPr/>
        </p:nvCxnSpPr>
        <p:spPr>
          <a:xfrm>
            <a:off x="4051552" y="-3328687"/>
            <a:ext cx="0" cy="9558430"/>
          </a:xfrm>
          <a:prstGeom prst="line">
            <a:avLst/>
          </a:prstGeom>
          <a:ln w="12700">
            <a:solidFill>
              <a:srgbClr val="6C6C6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86"/>
          <a:stretch>
            <a:fillRect/>
          </a:stretch>
        </p:blipFill>
        <p:spPr>
          <a:xfrm>
            <a:off x="-763780" y="2313565"/>
            <a:ext cx="4525785" cy="2628388"/>
          </a:xfrm>
          <a:prstGeom prst="rect">
            <a:avLst/>
          </a:prstGeom>
          <a:effectLst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9"/>
          <a:stretch>
            <a:fillRect/>
          </a:stretch>
        </p:blipFill>
        <p:spPr>
          <a:xfrm>
            <a:off x="-56847" y="5219300"/>
            <a:ext cx="3818851" cy="1696391"/>
          </a:xfrm>
          <a:prstGeom prst="rect">
            <a:avLst/>
          </a:prstGeom>
          <a:effec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648" y="933626"/>
            <a:ext cx="736321" cy="204688"/>
          </a:xfrm>
          <a:prstGeom prst="rect">
            <a:avLst/>
          </a:prstGeom>
          <a:effectLst/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6679911" y="6437284"/>
            <a:ext cx="841433" cy="841433"/>
          </a:xfrm>
          <a:prstGeom prst="rect">
            <a:avLst/>
          </a:prstGeom>
          <a:effectLst/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37" y="3196519"/>
            <a:ext cx="1285384" cy="1697677"/>
          </a:xfrm>
          <a:prstGeom prst="rect">
            <a:avLst/>
          </a:prstGeom>
          <a:effectLst/>
        </p:spPr>
      </p:pic>
      <p:sp>
        <p:nvSpPr>
          <p:cNvPr id="34" name="Подзаголовок 2">
            <a:extLst>
              <a:ext uri="{FF2B5EF4-FFF2-40B4-BE49-F238E27FC236}">
                <a16:creationId xmlns:a16="http://schemas.microsoft.com/office/drawing/2014/main" id="{0A3D2454-4C65-1341-A731-A2D2B9423FFF}"/>
              </a:ext>
            </a:extLst>
          </p:cNvPr>
          <p:cNvSpPr txBox="1">
            <a:spLocks/>
          </p:cNvSpPr>
          <p:nvPr/>
        </p:nvSpPr>
        <p:spPr>
          <a:xfrm>
            <a:off x="1660998" y="1083723"/>
            <a:ext cx="1550424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政治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咨詢 </a:t>
            </a:r>
          </a:p>
        </p:txBody>
      </p:sp>
    </p:spTree>
    <p:extLst>
      <p:ext uri="{BB962C8B-B14F-4D97-AF65-F5344CB8AC3E}">
        <p14:creationId xmlns:p14="http://schemas.microsoft.com/office/powerpoint/2010/main" val="51084821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30" name="Рисунок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97" y="2701203"/>
            <a:ext cx="1455593" cy="1455593"/>
          </a:xfrm>
          <a:prstGeom prst="rect">
            <a:avLst/>
          </a:prstGeom>
          <a:effectLst/>
        </p:spPr>
      </p:pic>
      <p:pic>
        <p:nvPicPr>
          <p:cNvPr id="6" name="Объект 5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6" r="25685"/>
          <a:stretch>
            <a:fillRect/>
          </a:stretch>
        </p:blipFill>
        <p:spPr>
          <a:xfrm>
            <a:off x="6954981" y="0"/>
            <a:ext cx="5246255" cy="6858000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46" y="6192981"/>
            <a:ext cx="3313558" cy="1825553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4" r="26922"/>
          <a:stretch>
            <a:fillRect/>
          </a:stretch>
        </p:blipFill>
        <p:spPr>
          <a:xfrm>
            <a:off x="6954981" y="0"/>
            <a:ext cx="6011298" cy="6858000"/>
          </a:xfrm>
          <a:prstGeom prst="rect">
            <a:avLst/>
          </a:prstGeom>
          <a:effectLst/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1D6E9410-3B41-4D45-9111-A50EB11C7337}"/>
              </a:ext>
            </a:extLst>
          </p:cNvPr>
          <p:cNvSpPr txBox="1">
            <a:spLocks/>
          </p:cNvSpPr>
          <p:nvPr/>
        </p:nvSpPr>
        <p:spPr>
          <a:xfrm>
            <a:off x="1258719" y="2772109"/>
            <a:ext cx="4961973" cy="1313779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國外客戶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（工作語言和材料語言為英語）</a:t>
            </a:r>
          </a:p>
        </p:txBody>
      </p:sp>
    </p:spTree>
    <p:extLst>
      <p:ext uri="{BB962C8B-B14F-4D97-AF65-F5344CB8AC3E}">
        <p14:creationId xmlns:p14="http://schemas.microsoft.com/office/powerpoint/2010/main" val="3564122670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5" name="Подзаголовок 2"/>
          <p:cNvSpPr txBox="1"/>
          <p:nvPr/>
        </p:nvSpPr>
        <p:spPr>
          <a:xfrm>
            <a:off x="0" y="477672"/>
            <a:ext cx="1676543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47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93" y="2928494"/>
            <a:ext cx="935144" cy="935144"/>
          </a:xfrm>
          <a:prstGeom prst="rect">
            <a:avLst/>
          </a:prstGeom>
          <a:effectLst/>
        </p:spPr>
      </p:pic>
      <p:grpSp>
        <p:nvGrpSpPr>
          <p:cNvPr id="39" name="Группа 38"/>
          <p:cNvGrpSpPr/>
          <p:nvPr/>
        </p:nvGrpSpPr>
        <p:grpSpPr>
          <a:xfrm>
            <a:off x="6917436" y="752952"/>
            <a:ext cx="4234568" cy="2989764"/>
            <a:chOff x="8195922" y="3742716"/>
            <a:chExt cx="4234568" cy="2989764"/>
          </a:xfrm>
          <a:effectLst/>
        </p:grpSpPr>
        <p:sp>
          <p:nvSpPr>
            <p:cNvPr id="40" name="Подзаголовок 2"/>
            <p:cNvSpPr txBox="1"/>
            <p:nvPr/>
          </p:nvSpPr>
          <p:spPr>
            <a:xfrm>
              <a:off x="8283716" y="4313647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每月發佈1篇新聞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每月2-3篇分析材料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每月2-3篇代表評論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每月1次訪談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每月20-25篇報導（商務、金融、welth、</a:t>
              </a:r>
              <a:br>
                <a:rPr lang="ru-RU" alt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</a:br>
              <a:r>
                <a:rPr lang="zh-HK" sz="14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信息和社會政治媒體）</a:t>
              </a:r>
            </a:p>
          </p:txBody>
        </p:sp>
        <p:sp>
          <p:nvSpPr>
            <p:cNvPr id="41" name="Подзаголовок 2"/>
            <p:cNvSpPr txBox="1"/>
            <p:nvPr/>
          </p:nvSpPr>
          <p:spPr>
            <a:xfrm>
              <a:off x="8283716" y="3742716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5163173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11" y="4790587"/>
              <a:ext cx="87794" cy="120889"/>
            </a:xfrm>
            <a:prstGeom prst="rect">
              <a:avLst/>
            </a:prstGeom>
            <a:effectLst/>
          </p:spPr>
        </p:pic>
      </p:grpSp>
      <p:sp>
        <p:nvSpPr>
          <p:cNvPr id="17" name="Подзаголовок 2"/>
          <p:cNvSpPr txBox="1"/>
          <p:nvPr/>
        </p:nvSpPr>
        <p:spPr>
          <a:xfrm>
            <a:off x="1676543" y="2173409"/>
            <a:ext cx="3439801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投資英國地產</a:t>
            </a:r>
            <a:endParaRPr lang="ru-RU" altLang="zh-HK" sz="1400" b="0" i="0" u="none" strike="noStrike" dirty="0">
              <a:effectLst/>
              <a:highlight>
                <a:srgbClr val="000000">
                  <a:alpha val="0"/>
                </a:srgbClr>
              </a:highlight>
              <a:latin typeface="DIN Pro Cond"/>
              <a:cs typeface="DIN Pro Cond"/>
            </a:endParaRP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同媒體互動，組織訪談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36" y="2545995"/>
            <a:ext cx="87794" cy="120889"/>
          </a:xfrm>
          <a:prstGeom prst="rect">
            <a:avLst/>
          </a:prstGeom>
          <a:effectLst/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36" y="2891568"/>
            <a:ext cx="87794" cy="120889"/>
          </a:xfrm>
          <a:prstGeom prst="rect">
            <a:avLst/>
          </a:prstGeom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96" y="4408936"/>
            <a:ext cx="5651485" cy="1283235"/>
          </a:xfrm>
          <a:prstGeom prst="rect">
            <a:avLst/>
          </a:prstGeom>
          <a:effectLst/>
        </p:spPr>
      </p:pic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BC16A6B9-FFFB-E441-AB3F-1A98CA1B34E5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4574706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CONSULCO UK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2018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塞浦路斯</a:t>
            </a:r>
            <a:endParaRPr lang="ru-RU" sz="1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9072125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5" name="Подзаголовок 2"/>
          <p:cNvSpPr txBox="1"/>
          <p:nvPr/>
        </p:nvSpPr>
        <p:spPr>
          <a:xfrm>
            <a:off x="0" y="477672"/>
            <a:ext cx="1676543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48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93" y="2928494"/>
            <a:ext cx="935144" cy="935144"/>
          </a:xfrm>
          <a:prstGeom prst="rect">
            <a:avLst/>
          </a:prstGeom>
          <a:effectLst/>
        </p:spPr>
      </p:pic>
      <p:grpSp>
        <p:nvGrpSpPr>
          <p:cNvPr id="39" name="Группа 38"/>
          <p:cNvGrpSpPr/>
          <p:nvPr/>
        </p:nvGrpSpPr>
        <p:grpSpPr>
          <a:xfrm>
            <a:off x="6917436" y="752952"/>
            <a:ext cx="4234568" cy="2989764"/>
            <a:chOff x="8195922" y="3742716"/>
            <a:chExt cx="4234568" cy="2989764"/>
          </a:xfrm>
          <a:effectLst/>
        </p:grpSpPr>
        <p:sp>
          <p:nvSpPr>
            <p:cNvPr id="40" name="Подзаголовок 2"/>
            <p:cNvSpPr txBox="1"/>
            <p:nvPr/>
          </p:nvSpPr>
          <p:spPr>
            <a:xfrm>
              <a:off x="8283716" y="4313647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每月發佈1-2篇新聞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3-4篇評論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定期反危機戰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30-50篇報導（商務、金融、信息和社會政治媒體）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2017年6月，購物中心“Novamall”品牌再造信息宣傳和新聞發佈會</a:t>
              </a:r>
            </a:p>
          </p:txBody>
        </p:sp>
        <p:sp>
          <p:nvSpPr>
            <p:cNvPr id="41" name="Подзаголовок 2"/>
            <p:cNvSpPr txBox="1"/>
            <p:nvPr/>
          </p:nvSpPr>
          <p:spPr>
            <a:xfrm>
              <a:off x="8283716" y="3742716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5163173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11" y="4790587"/>
              <a:ext cx="87794" cy="120889"/>
            </a:xfrm>
            <a:prstGeom prst="rect">
              <a:avLst/>
            </a:prstGeom>
            <a:effectLst/>
          </p:spPr>
        </p:pic>
      </p:grpSp>
      <p:sp>
        <p:nvSpPr>
          <p:cNvPr id="17" name="Подзаголовок 2"/>
          <p:cNvSpPr txBox="1"/>
          <p:nvPr/>
        </p:nvSpPr>
        <p:spPr>
          <a:xfrm>
            <a:off x="1660501" y="2523575"/>
            <a:ext cx="3439801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在俄羅斯推廣公司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作為公司在俄羅斯聯邦的共同新聞辦公室履行職責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36" y="2494615"/>
            <a:ext cx="87794" cy="120889"/>
          </a:xfrm>
          <a:prstGeom prst="rect">
            <a:avLst/>
          </a:prstGeom>
          <a:effectLst/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36" y="3094576"/>
            <a:ext cx="87794" cy="120889"/>
          </a:xfrm>
          <a:prstGeom prst="rect">
            <a:avLst/>
          </a:prstGeom>
          <a:effectLst/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54" y="3742716"/>
            <a:ext cx="5728067" cy="3820859"/>
          </a:xfrm>
          <a:prstGeom prst="rect">
            <a:avLst/>
          </a:prstGeom>
          <a:effec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37" y="4221788"/>
            <a:ext cx="6461760" cy="1575054"/>
          </a:xfrm>
          <a:prstGeom prst="rect">
            <a:avLst/>
          </a:prstGeom>
          <a:effectLst/>
        </p:spPr>
      </p:pic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E81E144F-1A64-944D-8DBB-7B1B1CA0195C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4574706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IMMOFINANZ 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2011-2018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1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奧地利</a:t>
            </a:r>
          </a:p>
        </p:txBody>
      </p:sp>
    </p:spTree>
    <p:extLst>
      <p:ext uri="{BB962C8B-B14F-4D97-AF65-F5344CB8AC3E}">
        <p14:creationId xmlns:p14="http://schemas.microsoft.com/office/powerpoint/2010/main" val="21314623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5" name="Подзаголовок 2"/>
          <p:cNvSpPr txBox="1"/>
          <p:nvPr/>
        </p:nvSpPr>
        <p:spPr>
          <a:xfrm>
            <a:off x="0" y="477672"/>
            <a:ext cx="1676543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51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93" y="2928494"/>
            <a:ext cx="935144" cy="935144"/>
          </a:xfrm>
          <a:prstGeom prst="rect">
            <a:avLst/>
          </a:prstGeom>
          <a:effectLst/>
        </p:spPr>
      </p:pic>
      <p:grpSp>
        <p:nvGrpSpPr>
          <p:cNvPr id="39" name="Группа 38"/>
          <p:cNvGrpSpPr/>
          <p:nvPr/>
        </p:nvGrpSpPr>
        <p:grpSpPr>
          <a:xfrm>
            <a:off x="6917436" y="752952"/>
            <a:ext cx="4234568" cy="2989764"/>
            <a:chOff x="8195922" y="3742716"/>
            <a:chExt cx="4234568" cy="2989764"/>
          </a:xfrm>
          <a:effectLst/>
        </p:grpSpPr>
        <p:sp>
          <p:nvSpPr>
            <p:cNvPr id="40" name="Подзаголовок 2"/>
            <p:cNvSpPr txBox="1"/>
            <p:nvPr/>
          </p:nvSpPr>
          <p:spPr>
            <a:xfrm>
              <a:off x="8283716" y="4313647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每月2-3篇分析文章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3-4篇評論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每月30-35篇報導（商務、金融、信息和社會政治媒體）</a:t>
              </a:r>
            </a:p>
          </p:txBody>
        </p:sp>
        <p:sp>
          <p:nvSpPr>
            <p:cNvPr id="41" name="Подзаголовок 2"/>
            <p:cNvSpPr txBox="1"/>
            <p:nvPr/>
          </p:nvSpPr>
          <p:spPr>
            <a:xfrm>
              <a:off x="8283716" y="3742716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5163173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11" y="4790587"/>
              <a:ext cx="87794" cy="120889"/>
            </a:xfrm>
            <a:prstGeom prst="rect">
              <a:avLst/>
            </a:prstGeom>
            <a:effectLst/>
          </p:spPr>
        </p:pic>
      </p:grpSp>
      <p:sp>
        <p:nvSpPr>
          <p:cNvPr id="17" name="Подзаголовок 2"/>
          <p:cNvSpPr txBox="1"/>
          <p:nvPr/>
        </p:nvSpPr>
        <p:spPr>
          <a:xfrm>
            <a:off x="1660501" y="2523575"/>
            <a:ext cx="3439801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在俄羅斯市場推廣公司和公司服務（外匯）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同媒體互動，組織訪談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89" y="3138193"/>
            <a:ext cx="3188331" cy="3188331"/>
          </a:xfrm>
          <a:prstGeom prst="rect">
            <a:avLst/>
          </a:prstGeom>
          <a:effectLst/>
        </p:spPr>
      </p:pic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D9CB42B4-3601-544D-A5EB-E846E11E0E47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4574706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UFX MARKET 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</a:t>
            </a:r>
            <a:r>
              <a:rPr lang="en-US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4</a:t>
            </a:r>
            <a:r>
              <a:rPr lang="ru-RU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-201</a:t>
            </a:r>
            <a:r>
              <a:rPr lang="en-US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5</a:t>
            </a:r>
            <a:endParaRPr lang="ru-RU" sz="1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UK</a:t>
            </a:r>
            <a:endParaRPr lang="ru-RU" sz="1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54664005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15" name="Подзаголовок 2"/>
          <p:cNvSpPr txBox="1"/>
          <p:nvPr/>
        </p:nvSpPr>
        <p:spPr>
          <a:xfrm>
            <a:off x="0" y="477672"/>
            <a:ext cx="1676543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52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93" y="2928494"/>
            <a:ext cx="935144" cy="935144"/>
          </a:xfrm>
          <a:prstGeom prst="rect">
            <a:avLst/>
          </a:prstGeom>
          <a:effectLst/>
        </p:spPr>
      </p:pic>
      <p:grpSp>
        <p:nvGrpSpPr>
          <p:cNvPr id="39" name="Группа 38"/>
          <p:cNvGrpSpPr/>
          <p:nvPr/>
        </p:nvGrpSpPr>
        <p:grpSpPr>
          <a:xfrm>
            <a:off x="6917436" y="752952"/>
            <a:ext cx="4234568" cy="2989764"/>
            <a:chOff x="8195922" y="3742716"/>
            <a:chExt cx="4234568" cy="2989764"/>
          </a:xfrm>
          <a:effectLst/>
        </p:grpSpPr>
        <p:sp>
          <p:nvSpPr>
            <p:cNvPr id="40" name="Подзаголовок 2"/>
            <p:cNvSpPr txBox="1"/>
            <p:nvPr/>
          </p:nvSpPr>
          <p:spPr>
            <a:xfrm>
              <a:off x="8283716" y="4313647"/>
              <a:ext cx="3376751" cy="2418833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每月發佈1篇新聞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每月2篇分析文章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2-3篇評論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每月10-15篇報導（商務、金融、信息和社會政治媒體）</a:t>
              </a:r>
            </a:p>
          </p:txBody>
        </p:sp>
        <p:sp>
          <p:nvSpPr>
            <p:cNvPr id="41" name="Подзаголовок 2"/>
            <p:cNvSpPr txBox="1"/>
            <p:nvPr/>
          </p:nvSpPr>
          <p:spPr>
            <a:xfrm>
              <a:off x="8283716" y="3742716"/>
              <a:ext cx="4146774" cy="82102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0"/>
                </a:spcBef>
              </a:pPr>
              <a:r>
                <a:rPr lang="ja-JP" altLang="en-US">
                  <a:gradFill>
                    <a:gsLst>
                      <a:gs pos="0">
                        <a:srgbClr val="850317"/>
                      </a:gs>
                      <a:gs pos="100000">
                        <a:srgbClr val="FC0015"/>
                      </a:gs>
                    </a:gsLst>
                    <a:lin ang="10800000" scaled="1"/>
                  </a:gradFill>
                  <a:highlight>
                    <a:srgbClr val="000000">
                      <a:alpha val="0"/>
                    </a:srgbClr>
                  </a:highlight>
                  <a:latin typeface="PMingLiU" panose="02020500000000000000" pitchFamily="18" charset="-120"/>
                  <a:ea typeface="PMingLiU" panose="02020500000000000000" pitchFamily="18" charset="-120"/>
                  <a:cs typeface="DIN Pro Cond Medium" panose="020B0606020101010102" pitchFamily="34" charset="-52"/>
                </a:rPr>
                <a:t>成果：</a:t>
              </a:r>
            </a:p>
          </p:txBody>
        </p:sp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4408936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5922" y="5163173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211" y="4790587"/>
              <a:ext cx="87794" cy="120889"/>
            </a:xfrm>
            <a:prstGeom prst="rect">
              <a:avLst/>
            </a:prstGeom>
            <a:effectLst/>
          </p:spPr>
        </p:pic>
      </p:grpSp>
      <p:sp>
        <p:nvSpPr>
          <p:cNvPr id="17" name="Подзаголовок 2"/>
          <p:cNvSpPr txBox="1"/>
          <p:nvPr/>
        </p:nvSpPr>
        <p:spPr>
          <a:xfrm>
            <a:off x="1660501" y="2523575"/>
            <a:ext cx="3439801" cy="94211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任務：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推廣公司在俄羅斯的教育服務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ja-JP" altLang="en-US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highlight>
                  <a:srgbClr val="000000">
                    <a:alpha val="0"/>
                  </a:srgbClr>
                </a:highlight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方案：</a:t>
            </a: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同媒體互動，組織訪談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36" y="2523575"/>
            <a:ext cx="87794" cy="120889"/>
          </a:xfrm>
          <a:prstGeom prst="rect">
            <a:avLst/>
          </a:prstGeom>
          <a:effec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8" r="28142"/>
          <a:stretch>
            <a:fillRect/>
          </a:stretch>
        </p:blipFill>
        <p:spPr>
          <a:xfrm>
            <a:off x="5886367" y="3554562"/>
            <a:ext cx="4333764" cy="2522466"/>
          </a:xfrm>
          <a:prstGeom prst="rect">
            <a:avLst/>
          </a:prstGeom>
          <a:effectLst/>
        </p:spPr>
      </p:pic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269B36A8-C208-C547-87BA-9E1B480884B8}"/>
              </a:ext>
            </a:extLst>
          </p:cNvPr>
          <p:cNvSpPr txBox="1">
            <a:spLocks/>
          </p:cNvSpPr>
          <p:nvPr/>
        </p:nvSpPr>
        <p:spPr>
          <a:xfrm>
            <a:off x="1660501" y="752952"/>
            <a:ext cx="4574706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CIMA –</a:t>
            </a:r>
            <a:r>
              <a:rPr lang="ru-RU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 </a:t>
            </a: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Charted Institute </a:t>
            </a:r>
            <a:b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</a:b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for Management Accountants 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2013-2014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UK</a:t>
            </a:r>
            <a:endParaRPr lang="ru-RU" sz="1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PMingLiU" panose="02020500000000000000" pitchFamily="18" charset="-120"/>
              <a:ea typeface="PMingLiU" panose="02020500000000000000" pitchFamily="18" charset="-120"/>
              <a:cs typeface="DIN Pro Cond Medium" panose="020B0606020101010102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7156923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1" t="2707" r="28685" b="-182"/>
          <a:stretch>
            <a:fillRect/>
          </a:stretch>
        </p:blipFill>
        <p:spPr>
          <a:xfrm>
            <a:off x="6985001" y="0"/>
            <a:ext cx="5232400" cy="6858000"/>
          </a:xfrm>
          <a:prstGeom prst="rect">
            <a:avLst/>
          </a:prstGeom>
          <a:effectLst/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797" y="2701203"/>
            <a:ext cx="1455593" cy="1455593"/>
          </a:xfrm>
          <a:prstGeom prst="rect">
            <a:avLst/>
          </a:prstGeom>
          <a:effectLst/>
        </p:spPr>
      </p:pic>
      <p:grpSp>
        <p:nvGrpSpPr>
          <p:cNvPr id="8" name="Группа 7"/>
          <p:cNvGrpSpPr/>
          <p:nvPr/>
        </p:nvGrpSpPr>
        <p:grpSpPr>
          <a:xfrm>
            <a:off x="1255710" y="3428998"/>
            <a:ext cx="5670264" cy="1658339"/>
            <a:chOff x="5197467" y="1273573"/>
            <a:chExt cx="5670264" cy="1658339"/>
          </a:xfrm>
          <a:effectLst/>
        </p:grpSpPr>
        <p:sp>
          <p:nvSpPr>
            <p:cNvPr id="9" name="Подзаголовок 2"/>
            <p:cNvSpPr txBox="1"/>
            <p:nvPr/>
          </p:nvSpPr>
          <p:spPr>
            <a:xfrm>
              <a:off x="5314774" y="1273573"/>
              <a:ext cx="5552957" cy="1045312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2017年社會關係發展領域大獎“RuPoR”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2017年第四屆國際通訊項目Eventiada Awards大賽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第二名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2017年國際大獎The Excellence Awards提名</a:t>
              </a:r>
            </a:p>
            <a:p>
              <a:pPr algn="l" rtl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zh-HK" sz="14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2016年Russian Sponsorship Awards頭等獎</a:t>
              </a:r>
            </a:p>
          </p:txBody>
        </p:sp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467" y="1365544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476" y="1742077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789" y="2468357"/>
              <a:ext cx="87794" cy="120889"/>
            </a:xfrm>
            <a:prstGeom prst="rect">
              <a:avLst/>
            </a:prstGeom>
            <a:effectLst/>
          </p:spPr>
        </p:pic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0476" y="2811023"/>
              <a:ext cx="87794" cy="120889"/>
            </a:xfrm>
            <a:prstGeom prst="rect">
              <a:avLst/>
            </a:prstGeom>
            <a:effectLst/>
          </p:spPr>
        </p:pic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0" t="214" r="22498" b="-214"/>
          <a:stretch>
            <a:fillRect/>
          </a:stretch>
        </p:blipFill>
        <p:spPr>
          <a:xfrm>
            <a:off x="6985001" y="-22550"/>
            <a:ext cx="5597474" cy="6903096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546" y="6192981"/>
            <a:ext cx="3313558" cy="1825553"/>
          </a:xfrm>
          <a:prstGeom prst="rect">
            <a:avLst/>
          </a:prstGeom>
          <a:effectLst/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D8BF4108-472D-5D47-9DDF-4FCD77CEE6EB}"/>
              </a:ext>
            </a:extLst>
          </p:cNvPr>
          <p:cNvSpPr txBox="1">
            <a:spLocks/>
          </p:cNvSpPr>
          <p:nvPr/>
        </p:nvSpPr>
        <p:spPr>
          <a:xfrm>
            <a:off x="1258719" y="2772110"/>
            <a:ext cx="4837281" cy="564922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DIN Pro Cond Medium" panose="020B0606020101010102" pitchFamily="34" charset="-52"/>
                <a:cs typeface="DIN Pro Cond Medium" panose="020B0606020101010102" pitchFamily="34" charset="-52"/>
              </a:rPr>
              <a:t>“POLYLOG”</a:t>
            </a: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DIN Pro Cond Medium" panose="020B0606020101010102" pitchFamily="34" charset="-52"/>
                <a:cs typeface="DIN Pro Cond Medium" panose="020B0606020101010102" pitchFamily="34" charset="-52"/>
              </a:rPr>
              <a:t>機構所獲獎項</a:t>
            </a:r>
          </a:p>
        </p:txBody>
      </p:sp>
    </p:spTree>
    <p:extLst>
      <p:ext uri="{BB962C8B-B14F-4D97-AF65-F5344CB8AC3E}">
        <p14:creationId xmlns:p14="http://schemas.microsoft.com/office/powerpoint/2010/main" val="211116040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275"/>
            <a:ext cx="12192000" cy="6858000"/>
          </a:xfrm>
          <a:prstGeom prst="rect">
            <a:avLst/>
          </a:prstGeom>
          <a:effectLst/>
        </p:spPr>
      </p:pic>
      <p:sp>
        <p:nvSpPr>
          <p:cNvPr id="20" name="Подзаголовок 2"/>
          <p:cNvSpPr txBox="1"/>
          <p:nvPr/>
        </p:nvSpPr>
        <p:spPr>
          <a:xfrm>
            <a:off x="686031" y="509814"/>
            <a:ext cx="4472823" cy="21420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“Polylog”咨詢公司</a:t>
            </a:r>
          </a:p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莫斯科市，克拉斯諾普列斯年斯卡尼亞沿岸街，國際商貿中心12號，3單元，11層1108室，123610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endParaRPr lang="ru-RU" sz="1600">
              <a:effectLst/>
              <a:latin typeface="DIN Pro Cond" panose="020B0506020101010102" pitchFamily="34" charset="-52"/>
              <a:cs typeface="DIN Pro Cond" panose="020B0506020101010102" pitchFamily="34" charset="-52"/>
            </a:endParaRPr>
          </a:p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電話/傳真：(495) 258-20-45, (495) 258-20-46</a:t>
            </a:r>
          </a:p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或發送詢問至郵箱：partners@polylog.ru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6486964" y="1119769"/>
            <a:ext cx="6046230" cy="922136"/>
            <a:chOff x="6299364" y="2928589"/>
            <a:chExt cx="6046230" cy="922136"/>
          </a:xfrm>
          <a:effectLst/>
        </p:grpSpPr>
        <p:grpSp>
          <p:nvGrpSpPr>
            <p:cNvPr id="13" name="Группа 12"/>
            <p:cNvGrpSpPr/>
            <p:nvPr/>
          </p:nvGrpSpPr>
          <p:grpSpPr>
            <a:xfrm>
              <a:off x="6299364" y="2928589"/>
              <a:ext cx="4361506" cy="403442"/>
              <a:chOff x="5600641" y="4008137"/>
              <a:chExt cx="4361506" cy="403442"/>
            </a:xfrm>
            <a:effectLst/>
          </p:grpSpPr>
          <p:sp>
            <p:nvSpPr>
              <p:cNvPr id="21" name="Подзаголовок 2"/>
              <p:cNvSpPr txBox="1"/>
              <p:nvPr/>
            </p:nvSpPr>
            <p:spPr>
              <a:xfrm>
                <a:off x="6061808" y="4008137"/>
                <a:ext cx="3900339" cy="403442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600" u="none" strike="noStrike" dirty="0">
                    <a:effectLst/>
                    <a:highlight>
                      <a:srgbClr val="000000">
                        <a:alpha val="0"/>
                      </a:srgbClr>
                    </a:highlight>
                    <a:latin typeface="Arial Narrow" panose="020B0604020202020204" pitchFamily="34" charset="0"/>
                    <a:cs typeface="Arial Narrow" panose="020B0604020202020204" pitchFamily="34" charset="0"/>
                  </a:rPr>
                  <a:t>polylog.ru</a:t>
                </a:r>
              </a:p>
            </p:txBody>
          </p:sp>
          <p:pic>
            <p:nvPicPr>
              <p:cNvPr id="2" name="Рисунок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0641" y="4048970"/>
                <a:ext cx="311583" cy="302084"/>
              </a:xfrm>
              <a:prstGeom prst="rect">
                <a:avLst/>
              </a:prstGeom>
              <a:effectLst/>
            </p:spPr>
          </p:pic>
        </p:grpSp>
        <p:grpSp>
          <p:nvGrpSpPr>
            <p:cNvPr id="10" name="Группа 9"/>
            <p:cNvGrpSpPr/>
            <p:nvPr/>
          </p:nvGrpSpPr>
          <p:grpSpPr>
            <a:xfrm>
              <a:off x="9855779" y="2928589"/>
              <a:ext cx="1558329" cy="922136"/>
              <a:chOff x="9157056" y="4008137"/>
              <a:chExt cx="1558329" cy="922136"/>
            </a:xfrm>
            <a:effectLst/>
          </p:grpSpPr>
          <p:sp>
            <p:nvSpPr>
              <p:cNvPr id="22" name="Подзаголовок 2"/>
              <p:cNvSpPr txBox="1"/>
              <p:nvPr/>
            </p:nvSpPr>
            <p:spPr>
              <a:xfrm>
                <a:off x="9615703" y="4008137"/>
                <a:ext cx="1099682" cy="922136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600" u="none" strike="noStrike">
                    <a:effectLst/>
                    <a:highlight>
                      <a:srgbClr val="000000">
                        <a:alpha val="0"/>
                      </a:srgbClr>
                    </a:highlight>
                    <a:latin typeface="Arial Narrow" panose="020B0604020202020204" pitchFamily="34" charset="0"/>
                    <a:cs typeface="Arial Narrow" panose="020B0604020202020204" pitchFamily="34" charset="0"/>
                  </a:rPr>
                  <a:t>polylog</a:t>
                </a:r>
              </a:p>
            </p:txBody>
          </p:sp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7056" y="4048970"/>
                <a:ext cx="311583" cy="302084"/>
              </a:xfrm>
              <a:prstGeom prst="rect">
                <a:avLst/>
              </a:prstGeom>
              <a:effectLst/>
            </p:spPr>
          </p:pic>
        </p:grpSp>
        <p:grpSp>
          <p:nvGrpSpPr>
            <p:cNvPr id="12" name="Группа 11"/>
            <p:cNvGrpSpPr/>
            <p:nvPr/>
          </p:nvGrpSpPr>
          <p:grpSpPr>
            <a:xfrm>
              <a:off x="7984087" y="2928589"/>
              <a:ext cx="4361507" cy="922136"/>
              <a:chOff x="7377587" y="4008137"/>
              <a:chExt cx="4361507" cy="922136"/>
            </a:xfrm>
            <a:effectLst/>
          </p:grpSpPr>
          <p:sp>
            <p:nvSpPr>
              <p:cNvPr id="23" name="Подзаголовок 2"/>
              <p:cNvSpPr txBox="1"/>
              <p:nvPr/>
            </p:nvSpPr>
            <p:spPr>
              <a:xfrm>
                <a:off x="7838755" y="4008137"/>
                <a:ext cx="3900339" cy="922136"/>
              </a:xfrm>
              <a:prstGeom prst="rect">
                <a:avLst/>
              </a:prstGeom>
              <a:effectLst/>
            </p:spPr>
            <p:txBody>
              <a:bodyPr vert="horz" lIns="77915" tIns="38957" rIns="77915" bIns="38957" rtlCol="0"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rtl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HK" sz="1600" u="none" strike="noStrike">
                    <a:effectLst/>
                    <a:highlight>
                      <a:srgbClr val="000000">
                        <a:alpha val="0"/>
                      </a:srgbClr>
                    </a:highlight>
                    <a:latin typeface="Arial Narrow" panose="020B0604020202020204" pitchFamily="34" charset="0"/>
                    <a:cs typeface="Arial Narrow" panose="020B0604020202020204" pitchFamily="34" charset="0"/>
                  </a:rPr>
                  <a:t>polylogteam</a:t>
                </a:r>
              </a:p>
            </p:txBody>
          </p:sp>
          <p:pic>
            <p:nvPicPr>
              <p:cNvPr id="9" name="Рисунок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7587" y="4048970"/>
                <a:ext cx="311583" cy="302084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9581270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12" y="2529877"/>
            <a:ext cx="1203738" cy="1699395"/>
          </a:xfrm>
          <a:prstGeom prst="rect">
            <a:avLst/>
          </a:prstGeom>
          <a:effectLst/>
        </p:spPr>
      </p:pic>
      <p:sp>
        <p:nvSpPr>
          <p:cNvPr id="32" name="Подзаголовок 2"/>
          <p:cNvSpPr txBox="1"/>
          <p:nvPr/>
        </p:nvSpPr>
        <p:spPr>
          <a:xfrm>
            <a:off x="9140246" y="796044"/>
            <a:ext cx="2092816" cy="1245529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業務形式：會議、論壇、展覽、代表大會、編程馬拉松、工業設施揭幕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707" y="3118648"/>
            <a:ext cx="813818" cy="701041"/>
          </a:xfrm>
          <a:prstGeom prst="rect">
            <a:avLst/>
          </a:prstGeom>
          <a:effec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71" y="907368"/>
            <a:ext cx="800400" cy="922910"/>
          </a:xfrm>
          <a:prstGeom prst="rect">
            <a:avLst/>
          </a:prstGeom>
          <a:effectLst/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711" y="5108060"/>
            <a:ext cx="749810" cy="813818"/>
          </a:xfrm>
          <a:prstGeom prst="rect">
            <a:avLst/>
          </a:prstGeom>
          <a:effectLst/>
        </p:spPr>
      </p:pic>
      <p:sp>
        <p:nvSpPr>
          <p:cNvPr id="38" name="Подзаголовок 2"/>
          <p:cNvSpPr txBox="1"/>
          <p:nvPr/>
        </p:nvSpPr>
        <p:spPr>
          <a:xfrm>
            <a:off x="9136840" y="3072265"/>
            <a:ext cx="1700854" cy="987909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營銷活動：BTL、午餐會、推介會 </a:t>
            </a:r>
          </a:p>
        </p:txBody>
      </p:sp>
      <p:sp>
        <p:nvSpPr>
          <p:cNvPr id="39" name="Подзаголовок 2"/>
          <p:cNvSpPr txBox="1"/>
          <p:nvPr/>
        </p:nvSpPr>
        <p:spPr>
          <a:xfrm>
            <a:off x="9136840" y="5082893"/>
            <a:ext cx="1916171" cy="97906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6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娛樂形式：城市節日、文化節、頒獎儀式</a:t>
            </a:r>
          </a:p>
        </p:txBody>
      </p:sp>
      <p:sp>
        <p:nvSpPr>
          <p:cNvPr id="16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05</a:t>
            </a:r>
          </a:p>
        </p:txBody>
      </p:sp>
      <p:sp>
        <p:nvSpPr>
          <p:cNvPr id="19" name="Подзаголовок 2"/>
          <p:cNvSpPr txBox="1"/>
          <p:nvPr/>
        </p:nvSpPr>
        <p:spPr>
          <a:xfrm>
            <a:off x="1660501" y="808443"/>
            <a:ext cx="3682390" cy="27528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主要業務</a:t>
            </a:r>
          </a:p>
        </p:txBody>
      </p:sp>
      <p:sp>
        <p:nvSpPr>
          <p:cNvPr id="33" name="Подзаголовок 2"/>
          <p:cNvSpPr txBox="1"/>
          <p:nvPr/>
        </p:nvSpPr>
        <p:spPr>
          <a:xfrm>
            <a:off x="4308670" y="808443"/>
            <a:ext cx="3072317" cy="155158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2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“活動組織是及時籌備各種繁雜事務的藝術。 每年我們都會在俄羅斯和國外舉辦幾百場各種規格的包辦活動。 無論是組織並舉辦大規模項目，還是地方性小型活動，都屬於我們的職責範圍。“</a:t>
            </a:r>
          </a:p>
        </p:txBody>
      </p:sp>
      <p:sp>
        <p:nvSpPr>
          <p:cNvPr id="40" name="Подзаголовок 2"/>
          <p:cNvSpPr txBox="1"/>
          <p:nvPr/>
        </p:nvSpPr>
        <p:spPr>
          <a:xfrm>
            <a:off x="4308671" y="4372602"/>
            <a:ext cx="2484412" cy="539594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阿爾喬姆•博羅沃伊，</a:t>
            </a:r>
            <a:br>
              <a:rPr lang="en-US" altLang="zh-HK" sz="1400" b="1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</a:b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商務經理</a:t>
            </a:r>
          </a:p>
        </p:txBody>
      </p:sp>
      <p:cxnSp>
        <p:nvCxnSpPr>
          <p:cNvPr id="43" name="Прямая соединительная линия 42"/>
          <p:cNvCxnSpPr/>
          <p:nvPr/>
        </p:nvCxnSpPr>
        <p:spPr>
          <a:xfrm>
            <a:off x="4079262" y="-458828"/>
            <a:ext cx="0" cy="8103052"/>
          </a:xfrm>
          <a:prstGeom prst="line">
            <a:avLst/>
          </a:prstGeom>
          <a:ln w="12700">
            <a:solidFill>
              <a:srgbClr val="6C6C6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одзаголовок 2"/>
          <p:cNvSpPr txBox="1"/>
          <p:nvPr/>
        </p:nvSpPr>
        <p:spPr>
          <a:xfrm>
            <a:off x="4332615" y="5622702"/>
            <a:ext cx="2484412" cy="309572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  <a:hlinkClick r:id="rId6"/>
              </a:rPr>
              <a:t>EVENT服務詳情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3130" y="2227815"/>
            <a:ext cx="6434363" cy="4289574"/>
          </a:xfrm>
          <a:prstGeom prst="rect">
            <a:avLst/>
          </a:prstGeom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9" y="2555598"/>
            <a:ext cx="3324642" cy="2216428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627" y="883174"/>
            <a:ext cx="881500" cy="485649"/>
          </a:xfrm>
          <a:prstGeom prst="rect">
            <a:avLst/>
          </a:prstGeom>
          <a:effectLst/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28" y="2253779"/>
            <a:ext cx="2430778" cy="2430778"/>
          </a:xfrm>
          <a:prstGeom prst="rect">
            <a:avLst/>
          </a:prstGeom>
          <a:effectLst/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23" name="Подзаголовок 2">
            <a:extLst>
              <a:ext uri="{FF2B5EF4-FFF2-40B4-BE49-F238E27FC236}">
                <a16:creationId xmlns:a16="http://schemas.microsoft.com/office/drawing/2014/main" id="{B41D5F4C-FAD8-3A4E-8ECA-5BE21FFF0204}"/>
              </a:ext>
            </a:extLst>
          </p:cNvPr>
          <p:cNvSpPr txBox="1">
            <a:spLocks/>
          </p:cNvSpPr>
          <p:nvPr/>
        </p:nvSpPr>
        <p:spPr>
          <a:xfrm>
            <a:off x="1660501" y="1083723"/>
            <a:ext cx="5538093" cy="817175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Arial Narrow" panose="020B0604020202020204" pitchFamily="34" charset="0"/>
                <a:cs typeface="Arial Narrow" panose="020B0604020202020204" pitchFamily="34" charset="0"/>
              </a:rPr>
              <a:t>EVENT</a:t>
            </a:r>
            <a:endParaRPr lang="ru-RU" sz="2800" b="1" dirty="0">
              <a:gradFill>
                <a:gsLst>
                  <a:gs pos="0">
                    <a:srgbClr val="850317"/>
                  </a:gs>
                  <a:gs pos="100000">
                    <a:srgbClr val="FC0015"/>
                  </a:gs>
                </a:gsLst>
                <a:lin ang="10800000" scaled="1"/>
              </a:gra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94070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03" y="3403067"/>
            <a:ext cx="1203738" cy="1699395"/>
          </a:xfrm>
          <a:prstGeom prst="rect">
            <a:avLst/>
          </a:prstGeom>
          <a:effectLst/>
        </p:spPr>
      </p:pic>
      <p:grpSp>
        <p:nvGrpSpPr>
          <p:cNvPr id="14" name="Группа 13"/>
          <p:cNvGrpSpPr/>
          <p:nvPr/>
        </p:nvGrpSpPr>
        <p:grpSpPr>
          <a:xfrm>
            <a:off x="8124394" y="716223"/>
            <a:ext cx="2847114" cy="5360178"/>
            <a:chOff x="8124394" y="716223"/>
            <a:chExt cx="2847114" cy="5360178"/>
          </a:xfrm>
          <a:effectLst/>
        </p:grpSpPr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292" y="716223"/>
              <a:ext cx="448346" cy="595460"/>
            </a:xfrm>
            <a:prstGeom prst="rect">
              <a:avLst/>
            </a:prstGeom>
            <a:effectLst/>
          </p:spPr>
        </p:pic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2114" y="1955856"/>
              <a:ext cx="478703" cy="623482"/>
            </a:xfrm>
            <a:prstGeom prst="rect">
              <a:avLst/>
            </a:prstGeom>
            <a:effectLst/>
          </p:spPr>
        </p:pic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394" y="4488831"/>
              <a:ext cx="614142" cy="513730"/>
            </a:xfrm>
            <a:prstGeom prst="rect">
              <a:avLst/>
            </a:prstGeom>
            <a:effectLst/>
          </p:spPr>
        </p:pic>
        <p:pic>
          <p:nvPicPr>
            <p:cNvPr id="18" name="Рисунок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1757" y="3223511"/>
              <a:ext cx="539417" cy="621147"/>
            </a:xfrm>
            <a:prstGeom prst="rect">
              <a:avLst/>
            </a:prstGeom>
            <a:effectLst/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394" y="5646735"/>
              <a:ext cx="614143" cy="429666"/>
            </a:xfrm>
            <a:prstGeom prst="rect">
              <a:avLst/>
            </a:prstGeom>
            <a:effectLst/>
          </p:spPr>
        </p:pic>
        <p:sp>
          <p:nvSpPr>
            <p:cNvPr id="21" name="Подзаголовок 2"/>
            <p:cNvSpPr txBox="1"/>
            <p:nvPr/>
          </p:nvSpPr>
          <p:spPr>
            <a:xfrm>
              <a:off x="9094803" y="824530"/>
              <a:ext cx="1876705" cy="37970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SMM</a:t>
              </a:r>
            </a:p>
          </p:txBody>
        </p:sp>
        <p:sp>
          <p:nvSpPr>
            <p:cNvPr id="23" name="Подзаголовок 2"/>
            <p:cNvSpPr txBox="1"/>
            <p:nvPr/>
          </p:nvSpPr>
          <p:spPr>
            <a:xfrm>
              <a:off x="9094802" y="2077746"/>
              <a:ext cx="1876705" cy="37970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Buzz marketing</a:t>
              </a:r>
            </a:p>
          </p:txBody>
        </p:sp>
        <p:sp>
          <p:nvSpPr>
            <p:cNvPr id="24" name="Подзаголовок 2"/>
            <p:cNvSpPr txBox="1"/>
            <p:nvPr/>
          </p:nvSpPr>
          <p:spPr>
            <a:xfrm>
              <a:off x="9094801" y="5666638"/>
              <a:ext cx="1876705" cy="37970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創建網站 </a:t>
              </a:r>
            </a:p>
          </p:txBody>
        </p:sp>
        <p:sp>
          <p:nvSpPr>
            <p:cNvPr id="25" name="Подзаголовок 2"/>
            <p:cNvSpPr txBox="1"/>
            <p:nvPr/>
          </p:nvSpPr>
          <p:spPr>
            <a:xfrm>
              <a:off x="9094802" y="4600361"/>
              <a:ext cx="1876705" cy="37970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關聯廣告 </a:t>
              </a:r>
            </a:p>
          </p:txBody>
        </p:sp>
        <p:sp>
          <p:nvSpPr>
            <p:cNvPr id="26" name="Подзаголовок 2"/>
            <p:cNvSpPr txBox="1"/>
            <p:nvPr/>
          </p:nvSpPr>
          <p:spPr>
            <a:xfrm>
              <a:off x="9094801" y="3344233"/>
              <a:ext cx="1876705" cy="379701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創意/內容</a:t>
              </a:r>
            </a:p>
          </p:txBody>
        </p:sp>
      </p:grpSp>
      <p:sp>
        <p:nvSpPr>
          <p:cNvPr id="22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06</a:t>
            </a:r>
          </a:p>
        </p:txBody>
      </p:sp>
      <p:sp>
        <p:nvSpPr>
          <p:cNvPr id="29" name="Подзаголовок 2"/>
          <p:cNvSpPr txBox="1"/>
          <p:nvPr/>
        </p:nvSpPr>
        <p:spPr>
          <a:xfrm>
            <a:off x="1660501" y="808443"/>
            <a:ext cx="3682390" cy="27528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主要業務</a:t>
            </a:r>
          </a:p>
        </p:txBody>
      </p:sp>
      <p:sp>
        <p:nvSpPr>
          <p:cNvPr id="31" name="Подзаголовок 2"/>
          <p:cNvSpPr txBox="1"/>
          <p:nvPr/>
        </p:nvSpPr>
        <p:spPr>
          <a:xfrm>
            <a:off x="4280961" y="808443"/>
            <a:ext cx="3183184" cy="244630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2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“我們一直關注數字通訊的發展趨勢，分析該領域新工具作為端到端分析、precision marketing、SMM、influencer marketing、data driven marketing、programmatic等的有效性。我們親自研究，也幫助我們的客戶進行該領域的研究，旨在時刻把握市場潮流和消費者需求。我們研究digital策略和媒體計劃、以客戶要求和其專門小組為導向優化數字通訊新工藝。”</a:t>
            </a:r>
          </a:p>
        </p:txBody>
      </p:sp>
      <p:sp>
        <p:nvSpPr>
          <p:cNvPr id="32" name="Подзаголовок 2"/>
          <p:cNvSpPr txBox="1"/>
          <p:nvPr/>
        </p:nvSpPr>
        <p:spPr>
          <a:xfrm>
            <a:off x="4280961" y="5250778"/>
            <a:ext cx="2484412" cy="539594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巴維爾•馬盧耶夫，</a:t>
            </a: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質量經理</a:t>
            </a:r>
          </a:p>
        </p:txBody>
      </p:sp>
      <p:sp>
        <p:nvSpPr>
          <p:cNvPr id="36" name="Подзаголовок 2"/>
          <p:cNvSpPr txBox="1"/>
          <p:nvPr/>
        </p:nvSpPr>
        <p:spPr>
          <a:xfrm>
            <a:off x="4304905" y="5831931"/>
            <a:ext cx="2484412" cy="501932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  <a:hlinkClick r:id="rId8"/>
              </a:rPr>
              <a:t>分析服務詳情 </a:t>
            </a:r>
          </a:p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  <a:hlinkClick r:id="rId8"/>
              </a:rPr>
              <a:t>和數字營銷</a:t>
            </a:r>
          </a:p>
        </p:txBody>
      </p:sp>
      <p:cxnSp>
        <p:nvCxnSpPr>
          <p:cNvPr id="38" name="Прямая соединительная линия 37"/>
          <p:cNvCxnSpPr/>
          <p:nvPr/>
        </p:nvCxnSpPr>
        <p:spPr>
          <a:xfrm>
            <a:off x="4051552" y="546485"/>
            <a:ext cx="0" cy="6596346"/>
          </a:xfrm>
          <a:prstGeom prst="line">
            <a:avLst/>
          </a:prstGeom>
          <a:ln w="12700">
            <a:solidFill>
              <a:srgbClr val="6C6C6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" y="2579338"/>
            <a:ext cx="3657600" cy="2438400"/>
          </a:xfrm>
          <a:prstGeom prst="rect">
            <a:avLst/>
          </a:prstGeom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" y="5250778"/>
            <a:ext cx="3657600" cy="2438400"/>
          </a:xfrm>
          <a:prstGeom prst="rect">
            <a:avLst/>
          </a:prstGeom>
          <a:effectLst/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0073" y="4420452"/>
            <a:ext cx="2168264" cy="1194572"/>
          </a:xfrm>
          <a:prstGeom prst="rect">
            <a:avLst/>
          </a:prstGeom>
          <a:effectLst/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746" y="356415"/>
            <a:ext cx="719615" cy="719615"/>
          </a:xfrm>
          <a:prstGeom prst="rect">
            <a:avLst/>
          </a:prstGeom>
          <a:effectLst/>
        </p:spPr>
      </p:pic>
      <p:sp>
        <p:nvSpPr>
          <p:cNvPr id="35" name="Подзаголовок 2">
            <a:extLst>
              <a:ext uri="{FF2B5EF4-FFF2-40B4-BE49-F238E27FC236}">
                <a16:creationId xmlns:a16="http://schemas.microsoft.com/office/drawing/2014/main" id="{A0840ABE-21F7-C644-8DB9-7F38728C2E0B}"/>
              </a:ext>
            </a:extLst>
          </p:cNvPr>
          <p:cNvSpPr txBox="1">
            <a:spLocks/>
          </p:cNvSpPr>
          <p:nvPr/>
        </p:nvSpPr>
        <p:spPr>
          <a:xfrm>
            <a:off x="1660501" y="1083723"/>
            <a:ext cx="1877312" cy="1446154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分析與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數字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營銷 </a:t>
            </a:r>
          </a:p>
        </p:txBody>
      </p:sp>
    </p:spTree>
    <p:extLst>
      <p:ext uri="{BB962C8B-B14F-4D97-AF65-F5344CB8AC3E}">
        <p14:creationId xmlns:p14="http://schemas.microsoft.com/office/powerpoint/2010/main" val="115787058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58" y="2977566"/>
            <a:ext cx="1203738" cy="1699395"/>
          </a:xfrm>
          <a:prstGeom prst="rect">
            <a:avLst/>
          </a:prstGeom>
          <a:effectLst/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03" y="2977567"/>
            <a:ext cx="1203739" cy="1699395"/>
          </a:xfrm>
          <a:prstGeom prst="rect">
            <a:avLst/>
          </a:prstGeom>
          <a:effectLst/>
        </p:spPr>
      </p:pic>
      <p:sp>
        <p:nvSpPr>
          <p:cNvPr id="17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07</a:t>
            </a:r>
          </a:p>
        </p:txBody>
      </p:sp>
      <p:sp>
        <p:nvSpPr>
          <p:cNvPr id="21" name="Подзаголовок 2"/>
          <p:cNvSpPr txBox="1"/>
          <p:nvPr/>
        </p:nvSpPr>
        <p:spPr>
          <a:xfrm>
            <a:off x="1660501" y="808443"/>
            <a:ext cx="3682390" cy="27528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主要業務</a:t>
            </a:r>
          </a:p>
        </p:txBody>
      </p:sp>
      <p:sp>
        <p:nvSpPr>
          <p:cNvPr id="36" name="Подзаголовок 2"/>
          <p:cNvSpPr txBox="1"/>
          <p:nvPr/>
        </p:nvSpPr>
        <p:spPr>
          <a:xfrm>
            <a:off x="4294815" y="808443"/>
            <a:ext cx="2715825" cy="216912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2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 Polylog咨詢公司完成的方案中，有近20%與吸引資金有關。如果您有絕妙創意或已有現成項目，我們可以協助您獲取資金和行政資源。 近三年來，我們找到的合作夥伴和贊助商總資金超過1億盧布，憑借在倫敦展示的最佳Friendraise項目，獲Russian Sponsorship Awards大獎。 </a:t>
            </a:r>
          </a:p>
        </p:txBody>
      </p:sp>
      <p:sp>
        <p:nvSpPr>
          <p:cNvPr id="38" name="Подзаголовок 2"/>
          <p:cNvSpPr txBox="1"/>
          <p:nvPr/>
        </p:nvSpPr>
        <p:spPr>
          <a:xfrm>
            <a:off x="4294815" y="4825279"/>
            <a:ext cx="1451944" cy="1010669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伊麗莎白•斯廖茲基娜，</a:t>
            </a: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業務發展部負責人 </a:t>
            </a:r>
          </a:p>
        </p:txBody>
      </p:sp>
      <p:cxnSp>
        <p:nvCxnSpPr>
          <p:cNvPr id="39" name="Прямая соединительная линия 38"/>
          <p:cNvCxnSpPr/>
          <p:nvPr/>
        </p:nvCxnSpPr>
        <p:spPr>
          <a:xfrm>
            <a:off x="4065407" y="-630590"/>
            <a:ext cx="0" cy="7165023"/>
          </a:xfrm>
          <a:prstGeom prst="line">
            <a:avLst/>
          </a:prstGeom>
          <a:ln w="12700">
            <a:solidFill>
              <a:srgbClr val="6C6C6C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одзаголовок 2"/>
          <p:cNvSpPr txBox="1"/>
          <p:nvPr/>
        </p:nvSpPr>
        <p:spPr>
          <a:xfrm>
            <a:off x="5746759" y="4825279"/>
            <a:ext cx="1666690" cy="940405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尼基塔•巴卡耶夫， 業務發展部負責人 </a:t>
            </a:r>
          </a:p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</a:rPr>
              <a:t>業務發展部負責人 </a:t>
            </a:r>
          </a:p>
        </p:txBody>
      </p:sp>
      <p:sp>
        <p:nvSpPr>
          <p:cNvPr id="53" name="Подзаголовок 2"/>
          <p:cNvSpPr txBox="1"/>
          <p:nvPr/>
        </p:nvSpPr>
        <p:spPr>
          <a:xfrm>
            <a:off x="4318760" y="5984265"/>
            <a:ext cx="2484412" cy="501932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rtl="0">
              <a:lnSpc>
                <a:spcPct val="100000"/>
              </a:lnSpc>
              <a:spcBef>
                <a:spcPct val="0"/>
              </a:spcBef>
            </a:pPr>
            <a:r>
              <a:rPr lang="zh-HK" sz="1400" b="1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 Light"/>
                <a:cs typeface="DIN Pro Cond Light"/>
                <a:hlinkClick r:id="rId4"/>
              </a:rPr>
              <a:t>Fundraising服務詳情 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8126941" y="780966"/>
            <a:ext cx="3105903" cy="5661677"/>
            <a:chOff x="8126941" y="763526"/>
            <a:chExt cx="3105903" cy="5661677"/>
          </a:xfrm>
          <a:effectLst/>
        </p:grpSpPr>
        <p:sp>
          <p:nvSpPr>
            <p:cNvPr id="25" name="Подзаголовок 2"/>
            <p:cNvSpPr txBox="1"/>
            <p:nvPr/>
          </p:nvSpPr>
          <p:spPr>
            <a:xfrm>
              <a:off x="9094801" y="763526"/>
              <a:ext cx="1876705" cy="605514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項目配套審核/評估Fundraising潛力 </a:t>
              </a:r>
            </a:p>
          </p:txBody>
        </p:sp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255" y="782309"/>
              <a:ext cx="612721" cy="605513"/>
            </a:xfrm>
            <a:prstGeom prst="rect">
              <a:avLst/>
            </a:prstGeom>
            <a:effectLst/>
          </p:spPr>
        </p:pic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6941" y="2061820"/>
              <a:ext cx="636749" cy="591095"/>
            </a:xfrm>
            <a:prstGeom prst="rect">
              <a:avLst/>
            </a:prstGeom>
            <a:effectLst/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2238" y="3313919"/>
              <a:ext cx="591096" cy="470954"/>
            </a:xfrm>
            <a:prstGeom prst="rect">
              <a:avLst/>
            </a:prstGeom>
            <a:effectLst/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935" y="4364593"/>
              <a:ext cx="629541" cy="624736"/>
            </a:xfrm>
            <a:prstGeom prst="rect">
              <a:avLst/>
            </a:prstGeom>
            <a:effectLst/>
          </p:spPr>
        </p:pic>
        <p:sp>
          <p:nvSpPr>
            <p:cNvPr id="29" name="Подзаголовок 2"/>
            <p:cNvSpPr txBox="1"/>
            <p:nvPr/>
          </p:nvSpPr>
          <p:spPr>
            <a:xfrm>
              <a:off x="9094801" y="2013449"/>
              <a:ext cx="1876705" cy="605514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研究並實現項目貨幣化策略</a:t>
              </a:r>
            </a:p>
          </p:txBody>
        </p:sp>
        <p:sp>
          <p:nvSpPr>
            <p:cNvPr id="30" name="Подзаголовок 2"/>
            <p:cNvSpPr txBox="1"/>
            <p:nvPr/>
          </p:nvSpPr>
          <p:spPr>
            <a:xfrm>
              <a:off x="9094801" y="3372810"/>
              <a:ext cx="1876705" cy="277586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 籌備推介材料 </a:t>
              </a:r>
            </a:p>
          </p:txBody>
        </p:sp>
        <p:sp>
          <p:nvSpPr>
            <p:cNvPr id="31" name="Подзаголовок 2"/>
            <p:cNvSpPr txBox="1"/>
            <p:nvPr/>
          </p:nvSpPr>
          <p:spPr>
            <a:xfrm>
              <a:off x="9094800" y="4248487"/>
              <a:ext cx="2138044" cy="856947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規劃特別合作夥伴整合，與包辦潛在合作夥伴互動 </a:t>
              </a:r>
            </a:p>
          </p:txBody>
        </p:sp>
        <p:pic>
          <p:nvPicPr>
            <p:cNvPr id="54" name="Рисунок 5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430" y="5768353"/>
              <a:ext cx="605188" cy="656850"/>
            </a:xfrm>
            <a:prstGeom prst="rect">
              <a:avLst/>
            </a:prstGeom>
            <a:effectLst/>
          </p:spPr>
        </p:pic>
        <p:sp>
          <p:nvSpPr>
            <p:cNvPr id="55" name="Подзаголовок 2"/>
            <p:cNvSpPr txBox="1"/>
            <p:nvPr/>
          </p:nvSpPr>
          <p:spPr>
            <a:xfrm>
              <a:off x="9094801" y="5851303"/>
              <a:ext cx="1876705" cy="573900"/>
            </a:xfrm>
            <a:prstGeom prst="rect">
              <a:avLst/>
            </a:prstGeom>
            <a:effectLst/>
          </p:spPr>
          <p:txBody>
            <a:bodyPr vert="horz" lIns="77915" tIns="38957" rIns="77915" bIns="38957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lnSpc>
                  <a:spcPct val="100000"/>
                </a:lnSpc>
                <a:spcBef>
                  <a:spcPct val="0"/>
                </a:spcBef>
              </a:pPr>
              <a:r>
                <a:rPr lang="zh-HK" sz="1600" b="0" i="0" u="none" strike="noStrike" dirty="0">
                  <a:effectLst/>
                  <a:highlight>
                    <a:srgbClr val="000000">
                      <a:alpha val="0"/>
                    </a:srgbClr>
                  </a:highlight>
                  <a:latin typeface="DIN Pro Cond"/>
                  <a:cs typeface="DIN Pro Cond"/>
                </a:rPr>
                <a:t>組織特別客戶活動 </a:t>
              </a: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257" y="3366078"/>
            <a:ext cx="5426330" cy="3617081"/>
          </a:xfrm>
          <a:prstGeom prst="rect">
            <a:avLst/>
          </a:prstGeom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6" y="2136812"/>
            <a:ext cx="3045290" cy="2029203"/>
          </a:xfrm>
          <a:prstGeom prst="rect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24641" y="108624"/>
            <a:ext cx="744881" cy="207068"/>
          </a:xfrm>
          <a:prstGeom prst="rect">
            <a:avLst/>
          </a:prstGeom>
          <a:effectLst/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33" name="Подзаголовок 2">
            <a:extLst>
              <a:ext uri="{FF2B5EF4-FFF2-40B4-BE49-F238E27FC236}">
                <a16:creationId xmlns:a16="http://schemas.microsoft.com/office/drawing/2014/main" id="{17D87276-2E41-424C-873B-75EF24204942}"/>
              </a:ext>
            </a:extLst>
          </p:cNvPr>
          <p:cNvSpPr txBox="1">
            <a:spLocks/>
          </p:cNvSpPr>
          <p:nvPr/>
        </p:nvSpPr>
        <p:spPr>
          <a:xfrm>
            <a:off x="1660502" y="1083723"/>
            <a:ext cx="2292488" cy="539469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800" b="1" dirty="0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Arial Narrow" panose="020B0604020202020204" pitchFamily="34" charset="0"/>
                <a:cs typeface="Arial Narrow" panose="020B0604020202020204" pitchFamily="34" charset="0"/>
              </a:rPr>
              <a:t> FUNDRAISING</a:t>
            </a:r>
          </a:p>
        </p:txBody>
      </p:sp>
    </p:spTree>
    <p:extLst>
      <p:ext uri="{BB962C8B-B14F-4D97-AF65-F5344CB8AC3E}">
        <p14:creationId xmlns:p14="http://schemas.microsoft.com/office/powerpoint/2010/main" val="60256368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sp>
        <p:nvSpPr>
          <p:cNvPr id="27" name="Подзаголовок 2"/>
          <p:cNvSpPr txBox="1"/>
          <p:nvPr/>
        </p:nvSpPr>
        <p:spPr>
          <a:xfrm>
            <a:off x="254601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08</a:t>
            </a:r>
          </a:p>
        </p:txBody>
      </p:sp>
      <p:sp>
        <p:nvSpPr>
          <p:cNvPr id="32" name="Подзаголовок 2"/>
          <p:cNvSpPr txBox="1"/>
          <p:nvPr/>
        </p:nvSpPr>
        <p:spPr>
          <a:xfrm>
            <a:off x="1707168" y="1501889"/>
            <a:ext cx="2944132" cy="55892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政府機關、</a:t>
            </a:r>
            <a:br>
              <a:rPr lang="en-US" alt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</a:br>
            <a:r>
              <a:rPr lang="zh-HK" sz="1400" b="0" i="0" u="none" strike="noStrike" dirty="0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國有公司和社會組織：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00" y="2273300"/>
            <a:ext cx="481585" cy="536449"/>
          </a:xfrm>
          <a:prstGeom prst="rect">
            <a:avLst/>
          </a:prstGeom>
          <a:effectLst/>
        </p:spPr>
      </p:pic>
      <p:sp>
        <p:nvSpPr>
          <p:cNvPr id="33" name="Подзаголовок 2"/>
          <p:cNvSpPr txBox="1"/>
          <p:nvPr/>
        </p:nvSpPr>
        <p:spPr>
          <a:xfrm>
            <a:off x="1621747" y="2812688"/>
            <a:ext cx="760490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總統辦公廳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64" y="2296812"/>
            <a:ext cx="371857" cy="493777"/>
          </a:xfrm>
          <a:prstGeom prst="rect">
            <a:avLst/>
          </a:prstGeom>
          <a:effectLst/>
        </p:spPr>
      </p:pic>
      <p:sp>
        <p:nvSpPr>
          <p:cNvPr id="34" name="Подзаголовок 2"/>
          <p:cNvSpPr txBox="1"/>
          <p:nvPr/>
        </p:nvSpPr>
        <p:spPr>
          <a:xfrm>
            <a:off x="2454147" y="2812688"/>
            <a:ext cx="760490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莫斯科州政府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11" y="2541524"/>
            <a:ext cx="899162" cy="152400"/>
          </a:xfrm>
          <a:prstGeom prst="rect">
            <a:avLst/>
          </a:prstGeom>
          <a:effectLst/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51"/>
          <a:stretch>
            <a:fillRect/>
          </a:stretch>
        </p:blipFill>
        <p:spPr>
          <a:xfrm>
            <a:off x="4389619" y="2489317"/>
            <a:ext cx="573025" cy="256813"/>
          </a:xfrm>
          <a:prstGeom prst="rect">
            <a:avLst/>
          </a:prstGeom>
          <a:effectLst/>
        </p:spPr>
      </p:pic>
      <p:sp>
        <p:nvSpPr>
          <p:cNvPr id="35" name="Подзаголовок 2"/>
          <p:cNvSpPr txBox="1"/>
          <p:nvPr/>
        </p:nvSpPr>
        <p:spPr>
          <a:xfrm>
            <a:off x="4236936" y="2812688"/>
            <a:ext cx="878389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聯邦旅遊署 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937" y="2441329"/>
            <a:ext cx="399289" cy="304801"/>
          </a:xfrm>
          <a:prstGeom prst="rect">
            <a:avLst/>
          </a:prstGeom>
          <a:effectLst/>
        </p:spPr>
      </p:pic>
      <p:sp>
        <p:nvSpPr>
          <p:cNvPr id="38" name="Подзаголовок 2"/>
          <p:cNvSpPr txBox="1"/>
          <p:nvPr/>
        </p:nvSpPr>
        <p:spPr>
          <a:xfrm>
            <a:off x="5069336" y="2812688"/>
            <a:ext cx="760490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聯邦技術校准和計量署 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32" y="2321327"/>
            <a:ext cx="426721" cy="512065"/>
          </a:xfrm>
          <a:prstGeom prst="rect">
            <a:avLst/>
          </a:prstGeom>
          <a:effectLst/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787" y="3420478"/>
            <a:ext cx="411481" cy="466345"/>
          </a:xfrm>
          <a:prstGeom prst="rect">
            <a:avLst/>
          </a:prstGeom>
          <a:effectLst/>
        </p:spPr>
      </p:pic>
      <p:sp>
        <p:nvSpPr>
          <p:cNvPr id="40" name="Подзаголовок 2"/>
          <p:cNvSpPr txBox="1"/>
          <p:nvPr/>
        </p:nvSpPr>
        <p:spPr>
          <a:xfrm>
            <a:off x="1655931" y="3895472"/>
            <a:ext cx="760490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經濟發展部 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79" y="3466198"/>
            <a:ext cx="420625" cy="420625"/>
          </a:xfrm>
          <a:prstGeom prst="rect">
            <a:avLst/>
          </a:prstGeom>
          <a:effectLst/>
        </p:spPr>
      </p:pic>
      <p:sp>
        <p:nvSpPr>
          <p:cNvPr id="42" name="Подзаголовок 2"/>
          <p:cNvSpPr txBox="1"/>
          <p:nvPr/>
        </p:nvSpPr>
        <p:spPr>
          <a:xfrm>
            <a:off x="2430146" y="3895472"/>
            <a:ext cx="760490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俄羅斯聯邦國家青年事務署 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04" y="3450463"/>
            <a:ext cx="377953" cy="445009"/>
          </a:xfrm>
          <a:prstGeom prst="rect">
            <a:avLst/>
          </a:prstGeom>
          <a:effectLst/>
        </p:spPr>
      </p:pic>
      <p:sp>
        <p:nvSpPr>
          <p:cNvPr id="44" name="Подзаголовок 2"/>
          <p:cNvSpPr txBox="1"/>
          <p:nvPr/>
        </p:nvSpPr>
        <p:spPr>
          <a:xfrm>
            <a:off x="4295635" y="3895472"/>
            <a:ext cx="760490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俄羅斯聯邦內務部 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45" y="3412495"/>
            <a:ext cx="534250" cy="465560"/>
          </a:xfrm>
          <a:prstGeom prst="rect">
            <a:avLst/>
          </a:prstGeom>
          <a:effectLst/>
        </p:spPr>
      </p:pic>
      <p:sp>
        <p:nvSpPr>
          <p:cNvPr id="46" name="Подзаголовок 2"/>
          <p:cNvSpPr txBox="1"/>
          <p:nvPr/>
        </p:nvSpPr>
        <p:spPr>
          <a:xfrm>
            <a:off x="3439325" y="3895472"/>
            <a:ext cx="760490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社會保險基金會 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39" y="3431666"/>
            <a:ext cx="423673" cy="460249"/>
          </a:xfrm>
          <a:prstGeom prst="rect">
            <a:avLst/>
          </a:prstGeom>
          <a:effectLst/>
        </p:spPr>
      </p:pic>
      <p:sp>
        <p:nvSpPr>
          <p:cNvPr id="48" name="Подзаголовок 2"/>
          <p:cNvSpPr txBox="1"/>
          <p:nvPr/>
        </p:nvSpPr>
        <p:spPr>
          <a:xfrm>
            <a:off x="5020130" y="3895472"/>
            <a:ext cx="760490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教科部 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36"/>
          <a:stretch>
            <a:fillRect/>
          </a:stretch>
        </p:blipFill>
        <p:spPr>
          <a:xfrm>
            <a:off x="5910232" y="3466197"/>
            <a:ext cx="397682" cy="417225"/>
          </a:xfrm>
          <a:prstGeom prst="rect">
            <a:avLst/>
          </a:prstGeom>
          <a:effectLst/>
        </p:spPr>
      </p:pic>
      <p:sp>
        <p:nvSpPr>
          <p:cNvPr id="50" name="Подзаголовок 2"/>
          <p:cNvSpPr txBox="1"/>
          <p:nvPr/>
        </p:nvSpPr>
        <p:spPr>
          <a:xfrm>
            <a:off x="5721765" y="3895472"/>
            <a:ext cx="760490" cy="447347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8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文化司</a:t>
            </a:r>
          </a:p>
        </p:txBody>
      </p:sp>
      <p:sp>
        <p:nvSpPr>
          <p:cNvPr id="54" name="Подзаголовок 2"/>
          <p:cNvSpPr txBox="1"/>
          <p:nvPr/>
        </p:nvSpPr>
        <p:spPr>
          <a:xfrm>
            <a:off x="1707168" y="4626191"/>
            <a:ext cx="2944132" cy="55892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開採工業 </a:t>
            </a:r>
          </a:p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和動力工程 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91" y="5153494"/>
            <a:ext cx="734569" cy="600457"/>
          </a:xfrm>
          <a:prstGeom prst="rect">
            <a:avLst/>
          </a:prstGeom>
          <a:effectLst/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60" y="5375128"/>
            <a:ext cx="646177" cy="381001"/>
          </a:xfrm>
          <a:prstGeom prst="rect">
            <a:avLst/>
          </a:prstGeom>
          <a:effectLst/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58" y="6127530"/>
            <a:ext cx="801626" cy="185928"/>
          </a:xfrm>
          <a:prstGeom prst="rect">
            <a:avLst/>
          </a:prstGeom>
          <a:effectLst/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31" y="6127530"/>
            <a:ext cx="865634" cy="179832"/>
          </a:xfrm>
          <a:prstGeom prst="rect">
            <a:avLst/>
          </a:prstGeom>
          <a:effectLst/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742" y="5163193"/>
            <a:ext cx="755906" cy="591313"/>
          </a:xfrm>
          <a:prstGeom prst="rect">
            <a:avLst/>
          </a:prstGeom>
          <a:effectLst/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80" y="5185114"/>
            <a:ext cx="597409" cy="582169"/>
          </a:xfrm>
          <a:prstGeom prst="rect">
            <a:avLst/>
          </a:prstGeom>
          <a:effectLst/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25" y="5871479"/>
            <a:ext cx="821332" cy="403607"/>
          </a:xfrm>
          <a:prstGeom prst="rect">
            <a:avLst/>
          </a:prstGeom>
          <a:effectLst/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03" y="5245607"/>
            <a:ext cx="540233" cy="508344"/>
          </a:xfrm>
          <a:prstGeom prst="rect">
            <a:avLst/>
          </a:prstGeom>
          <a:effectLst/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605" y="6072287"/>
            <a:ext cx="1089341" cy="196081"/>
          </a:xfrm>
          <a:prstGeom prst="rect">
            <a:avLst/>
          </a:prstGeom>
          <a:effectLst/>
        </p:spPr>
      </p:pic>
      <p:sp>
        <p:nvSpPr>
          <p:cNvPr id="61" name="Подзаголовок 2"/>
          <p:cNvSpPr txBox="1"/>
          <p:nvPr/>
        </p:nvSpPr>
        <p:spPr>
          <a:xfrm>
            <a:off x="6858083" y="1501889"/>
            <a:ext cx="2944132" cy="55892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金融和 </a:t>
            </a:r>
          </a:p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保險：</a:t>
            </a:r>
          </a:p>
        </p:txBody>
      </p:sp>
      <p:pic>
        <p:nvPicPr>
          <p:cNvPr id="55" name="Рисунок 5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50" y="2343793"/>
            <a:ext cx="3060198" cy="804674"/>
          </a:xfrm>
          <a:prstGeom prst="rect">
            <a:avLst/>
          </a:prstGeom>
          <a:effectLst/>
        </p:spPr>
      </p:pic>
      <p:pic>
        <p:nvPicPr>
          <p:cNvPr id="57" name="Рисунок 5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94" y="2903766"/>
            <a:ext cx="1643684" cy="210597"/>
          </a:xfrm>
          <a:prstGeom prst="rect">
            <a:avLst/>
          </a:prstGeom>
          <a:effectLst/>
        </p:spPr>
      </p:pic>
      <p:pic>
        <p:nvPicPr>
          <p:cNvPr id="59" name="Рисунок 5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94" y="2233361"/>
            <a:ext cx="1232652" cy="616326"/>
          </a:xfrm>
          <a:prstGeom prst="rect">
            <a:avLst/>
          </a:prstGeom>
          <a:effectLst/>
        </p:spPr>
      </p:pic>
      <p:pic>
        <p:nvPicPr>
          <p:cNvPr id="65" name="Рисунок 6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83" y="3420478"/>
            <a:ext cx="1436563" cy="437703"/>
          </a:xfrm>
          <a:prstGeom prst="rect">
            <a:avLst/>
          </a:prstGeom>
          <a:effectLst/>
        </p:spPr>
      </p:pic>
      <p:pic>
        <p:nvPicPr>
          <p:cNvPr id="66" name="Рисунок 6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277" y="3431448"/>
            <a:ext cx="1447716" cy="423457"/>
          </a:xfrm>
          <a:prstGeom prst="rect">
            <a:avLst/>
          </a:prstGeom>
          <a:effectLst/>
        </p:spPr>
      </p:pic>
      <p:pic>
        <p:nvPicPr>
          <p:cNvPr id="67" name="Рисунок 6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94" y="3466197"/>
            <a:ext cx="1469506" cy="450036"/>
          </a:xfrm>
          <a:prstGeom prst="rect">
            <a:avLst/>
          </a:prstGeom>
          <a:effectLst/>
        </p:spPr>
      </p:pic>
      <p:sp>
        <p:nvSpPr>
          <p:cNvPr id="69" name="Подзаголовок 2"/>
          <p:cNvSpPr txBox="1"/>
          <p:nvPr/>
        </p:nvSpPr>
        <p:spPr>
          <a:xfrm>
            <a:off x="6858083" y="4626192"/>
            <a:ext cx="2944132" cy="368890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IT/Telecom:</a:t>
            </a:r>
          </a:p>
        </p:txBody>
      </p:sp>
      <p:pic>
        <p:nvPicPr>
          <p:cNvPr id="71" name="Рисунок 7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54" y="5185114"/>
            <a:ext cx="2651765" cy="1042418"/>
          </a:xfrm>
          <a:prstGeom prst="rect">
            <a:avLst/>
          </a:prstGeom>
          <a:effectLst/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93" y="5198447"/>
            <a:ext cx="1979607" cy="230430"/>
          </a:xfrm>
          <a:prstGeom prst="rect">
            <a:avLst/>
          </a:prstGeom>
          <a:effectLst/>
        </p:spPr>
      </p:pic>
      <p:pic>
        <p:nvPicPr>
          <p:cNvPr id="73" name="Рисунок 7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92" y="5579276"/>
            <a:ext cx="1360501" cy="171126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441" y="2517806"/>
            <a:ext cx="1313432" cy="1313432"/>
          </a:xfrm>
          <a:prstGeom prst="rect">
            <a:avLst/>
          </a:prstGeom>
          <a:effectLst/>
        </p:spPr>
      </p:pic>
      <p:pic>
        <p:nvPicPr>
          <p:cNvPr id="51" name="Рисунок 50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sp>
        <p:nvSpPr>
          <p:cNvPr id="52" name="Подзаголовок 2">
            <a:extLst>
              <a:ext uri="{FF2B5EF4-FFF2-40B4-BE49-F238E27FC236}">
                <a16:creationId xmlns:a16="http://schemas.microsoft.com/office/drawing/2014/main" id="{D1B785FA-F666-5544-91E7-681F3000CF10}"/>
              </a:ext>
            </a:extLst>
          </p:cNvPr>
          <p:cNvSpPr txBox="1">
            <a:spLocks/>
          </p:cNvSpPr>
          <p:nvPr/>
        </p:nvSpPr>
        <p:spPr>
          <a:xfrm>
            <a:off x="1654810" y="752953"/>
            <a:ext cx="3210047" cy="577932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我們的客戶： </a:t>
            </a:r>
          </a:p>
        </p:txBody>
      </p:sp>
    </p:spTree>
    <p:extLst>
      <p:ext uri="{BB962C8B-B14F-4D97-AF65-F5344CB8AC3E}">
        <p14:creationId xmlns:p14="http://schemas.microsoft.com/office/powerpoint/2010/main" val="153859142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  <a:effectLst/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84" y="2250826"/>
            <a:ext cx="1889764" cy="551689"/>
          </a:xfrm>
          <a:prstGeom prst="rect">
            <a:avLst/>
          </a:prstGeom>
          <a:effectLst/>
        </p:spPr>
      </p:pic>
      <p:sp>
        <p:nvSpPr>
          <p:cNvPr id="4" name="Подзаголовок 2"/>
          <p:cNvSpPr txBox="1"/>
          <p:nvPr/>
        </p:nvSpPr>
        <p:spPr>
          <a:xfrm>
            <a:off x="260292" y="477672"/>
            <a:ext cx="1416251" cy="6380328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100000"/>
              </a:lnSpc>
              <a:spcBef>
                <a:spcPct val="0"/>
              </a:spcBef>
            </a:pPr>
            <a:r>
              <a:rPr lang="zh-HK" sz="9600" b="0" i="0" u="none" strike="noStrike">
                <a:solidFill>
                  <a:srgbClr val="808080">
                    <a:alpha val="60000"/>
                  </a:srgbClr>
                </a:solidFill>
                <a:effectLst/>
                <a:highlight>
                  <a:srgbClr val="000000">
                    <a:alpha val="0"/>
                  </a:srgbClr>
                </a:highlight>
                <a:latin typeface="DIN Pro Cond Medium"/>
                <a:cs typeface="DIN Pro Cond Medium"/>
              </a:rPr>
              <a:t>09</a:t>
            </a:r>
          </a:p>
        </p:txBody>
      </p:sp>
      <p:sp>
        <p:nvSpPr>
          <p:cNvPr id="6" name="Подзаголовок 2"/>
          <p:cNvSpPr txBox="1"/>
          <p:nvPr/>
        </p:nvSpPr>
        <p:spPr>
          <a:xfrm>
            <a:off x="1676543" y="1501889"/>
            <a:ext cx="2944132" cy="55892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衛生保健事業與藥學：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50" y="2107570"/>
            <a:ext cx="1176530" cy="694945"/>
          </a:xfrm>
          <a:prstGeom prst="rect">
            <a:avLst/>
          </a:prstGeom>
          <a:effectLst/>
        </p:spPr>
      </p:pic>
      <p:sp>
        <p:nvSpPr>
          <p:cNvPr id="13" name="Подзаголовок 2"/>
          <p:cNvSpPr txBox="1"/>
          <p:nvPr/>
        </p:nvSpPr>
        <p:spPr>
          <a:xfrm>
            <a:off x="1676543" y="4479126"/>
            <a:ext cx="2944132" cy="55892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交通與物流： 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33" y="5193010"/>
            <a:ext cx="1417323" cy="621793"/>
          </a:xfrm>
          <a:prstGeom prst="rect">
            <a:avLst/>
          </a:prstGeom>
          <a:effectLst/>
        </p:spPr>
      </p:pic>
      <p:sp>
        <p:nvSpPr>
          <p:cNvPr id="18" name="Подзаголовок 2"/>
          <p:cNvSpPr txBox="1"/>
          <p:nvPr/>
        </p:nvSpPr>
        <p:spPr>
          <a:xfrm>
            <a:off x="4254462" y="4479126"/>
            <a:ext cx="2944132" cy="55892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建築/開發： 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003" y="5090903"/>
            <a:ext cx="966218" cy="688849"/>
          </a:xfrm>
          <a:prstGeom prst="rect">
            <a:avLst/>
          </a:prstGeom>
          <a:effectLst/>
        </p:spPr>
      </p:pic>
      <p:sp>
        <p:nvSpPr>
          <p:cNvPr id="21" name="Подзаголовок 2"/>
          <p:cNvSpPr txBox="1"/>
          <p:nvPr/>
        </p:nvSpPr>
        <p:spPr>
          <a:xfrm>
            <a:off x="7506437" y="1501889"/>
            <a:ext cx="2944132" cy="558923"/>
          </a:xfrm>
          <a:prstGeom prst="rect">
            <a:avLst/>
          </a:prstGeom>
          <a:effectLst/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  <a:spcBef>
                <a:spcPct val="0"/>
              </a:spcBef>
            </a:pPr>
            <a:r>
              <a:rPr lang="zh-HK" sz="1400" b="0" i="0" u="none" strike="noStrike">
                <a:effectLst/>
                <a:highlight>
                  <a:srgbClr val="000000">
                    <a:alpha val="0"/>
                  </a:srgbClr>
                </a:highlight>
                <a:latin typeface="DIN Pro Cond"/>
                <a:cs typeface="DIN Pro Cond"/>
              </a:rPr>
              <a:t>時尚零售業和兒童服務： 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69" y="2113666"/>
            <a:ext cx="1006709" cy="617107"/>
          </a:xfrm>
          <a:prstGeom prst="rect">
            <a:avLst/>
          </a:prstGeom>
          <a:effectLst/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27" y="3028965"/>
            <a:ext cx="1963556" cy="447485"/>
          </a:xfrm>
          <a:prstGeom prst="rect">
            <a:avLst/>
          </a:prstGeom>
          <a:effectLst/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07" y="1651536"/>
            <a:ext cx="1579478" cy="1579478"/>
          </a:xfrm>
          <a:prstGeom prst="rect">
            <a:avLst/>
          </a:prstGeom>
          <a:effectLst/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242" y="3028965"/>
            <a:ext cx="1276690" cy="463438"/>
          </a:xfrm>
          <a:prstGeom prst="rect">
            <a:avLst/>
          </a:prstGeom>
          <a:effectLst/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286" y="1659992"/>
            <a:ext cx="1368974" cy="1368974"/>
          </a:xfrm>
          <a:prstGeom prst="rect">
            <a:avLst/>
          </a:prstGeom>
          <a:effectLst/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572" y="3682350"/>
            <a:ext cx="1591687" cy="544113"/>
          </a:xfrm>
          <a:prstGeom prst="rect">
            <a:avLst/>
          </a:prstGeom>
          <a:effectLst/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82" y="2107570"/>
            <a:ext cx="776754" cy="776754"/>
          </a:xfrm>
          <a:prstGeom prst="rect">
            <a:avLst/>
          </a:prstGeom>
          <a:effectLst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658" y="3162562"/>
            <a:ext cx="645801" cy="645801"/>
          </a:xfrm>
          <a:prstGeom prst="rect">
            <a:avLst/>
          </a:prstGeom>
          <a:effec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01" y="3007271"/>
            <a:ext cx="1127288" cy="938357"/>
          </a:xfrm>
          <a:prstGeom prst="rect">
            <a:avLst/>
          </a:prstGeom>
          <a:effectLst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44" y="3091829"/>
            <a:ext cx="1907159" cy="702470"/>
          </a:xfrm>
          <a:prstGeom prst="rect">
            <a:avLst/>
          </a:prstGeom>
          <a:effectLst/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527957" y="6192977"/>
            <a:ext cx="730014" cy="120794"/>
          </a:xfrm>
          <a:prstGeom prst="rect">
            <a:avLst/>
          </a:prstGeom>
          <a:effectLst/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572" y="6130203"/>
            <a:ext cx="1455593" cy="1455593"/>
          </a:xfrm>
          <a:prstGeom prst="rect">
            <a:avLst/>
          </a:prstGeom>
          <a:effectLst/>
        </p:spPr>
      </p:pic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632E6114-30C1-6649-BACB-8CB22CE87CF1}"/>
              </a:ext>
            </a:extLst>
          </p:cNvPr>
          <p:cNvSpPr txBox="1">
            <a:spLocks/>
          </p:cNvSpPr>
          <p:nvPr/>
        </p:nvSpPr>
        <p:spPr>
          <a:xfrm>
            <a:off x="1654810" y="752953"/>
            <a:ext cx="3210047" cy="577932"/>
          </a:xfrm>
          <a:prstGeom prst="rect">
            <a:avLst/>
          </a:prstGeom>
        </p:spPr>
        <p:txBody>
          <a:bodyPr vert="horz" lIns="77915" tIns="38957" rIns="77915" bIns="38957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ja-JP" altLang="en-US" sz="2800" b="1">
                <a:gradFill>
                  <a:gsLst>
                    <a:gs pos="0">
                      <a:srgbClr val="850317"/>
                    </a:gs>
                    <a:gs pos="100000">
                      <a:srgbClr val="FC0015"/>
                    </a:gs>
                  </a:gsLst>
                  <a:lin ang="10800000" scaled="1"/>
                </a:gradFill>
                <a:latin typeface="PMingLiU" panose="02020500000000000000" pitchFamily="18" charset="-120"/>
                <a:ea typeface="PMingLiU" panose="02020500000000000000" pitchFamily="18" charset="-120"/>
                <a:cs typeface="DIN Pro Cond Medium" panose="020B0606020101010102" pitchFamily="34" charset="-52"/>
              </a:rPr>
              <a:t>我們的客戶： </a:t>
            </a:r>
          </a:p>
        </p:txBody>
      </p:sp>
    </p:spTree>
    <p:extLst>
      <p:ext uri="{BB962C8B-B14F-4D97-AF65-F5344CB8AC3E}">
        <p14:creationId xmlns:p14="http://schemas.microsoft.com/office/powerpoint/2010/main" val="190021739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5.05.12"/>
  <p:tag name="AS_TITLE" val="Aspose.Slides for .NET 4.0 Client Profile"/>
  <p:tag name="AS_VERSION" val="15.4.0.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  <a:tileRect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10492</TotalTime>
  <Words>5705</Words>
  <Application>Microsoft Macintosh PowerPoint</Application>
  <PresentationFormat>Widescreen</PresentationFormat>
  <Paragraphs>473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新細明體</vt:lpstr>
      <vt:lpstr>新細明體</vt:lpstr>
      <vt:lpstr>游ゴシック</vt:lpstr>
      <vt:lpstr>Arial</vt:lpstr>
      <vt:lpstr>Arial Narrow</vt:lpstr>
      <vt:lpstr>Calibri</vt:lpstr>
      <vt:lpstr>Calibri Light</vt:lpstr>
      <vt:lpstr>DIN Pro Cond</vt:lpstr>
      <vt:lpstr>DIN Pro Cond Light</vt:lpstr>
      <vt:lpstr>DIN Pro Cond Medium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 Rostemberskiy</dc:creator>
  <cp:lastModifiedBy>Maria Matveeva</cp:lastModifiedBy>
  <cp:revision>505</cp:revision>
  <dcterms:created xsi:type="dcterms:W3CDTF">2018-06-29T14:32:15Z</dcterms:created>
  <dcterms:modified xsi:type="dcterms:W3CDTF">2018-11-02T06:47:43Z</dcterms:modified>
</cp:coreProperties>
</file>